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53" r:id="rId2"/>
    <p:sldId id="368" r:id="rId3"/>
    <p:sldId id="378" r:id="rId4"/>
    <p:sldId id="384" r:id="rId5"/>
    <p:sldId id="385" r:id="rId6"/>
    <p:sldId id="379" r:id="rId7"/>
    <p:sldId id="380" r:id="rId8"/>
    <p:sldId id="381" r:id="rId9"/>
    <p:sldId id="382" r:id="rId10"/>
    <p:sldId id="370" r:id="rId11"/>
    <p:sldId id="383" r:id="rId12"/>
    <p:sldId id="37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2A2F"/>
    <a:srgbClr val="54585A"/>
    <a:srgbClr val="C8102E"/>
    <a:srgbClr val="BBBBBB"/>
    <a:srgbClr val="BDBDBD"/>
    <a:srgbClr val="C1C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99" autoAdjust="0"/>
    <p:restoredTop sz="94647" autoAdjust="0"/>
  </p:normalViewPr>
  <p:slideViewPr>
    <p:cSldViewPr>
      <p:cViewPr>
        <p:scale>
          <a:sx n="103" d="100"/>
          <a:sy n="103" d="100"/>
        </p:scale>
        <p:origin x="-856" y="-40"/>
      </p:cViewPr>
      <p:guideLst>
        <p:guide orient="horz" pos="2160"/>
        <p:guide pos="2880"/>
      </p:guideLst>
    </p:cSldViewPr>
  </p:slideViewPr>
  <p:outlineViewPr>
    <p:cViewPr>
      <p:scale>
        <a:sx n="33" d="100"/>
        <a:sy n="33" d="100"/>
      </p:scale>
      <p:origin x="53" y="12178"/>
    </p:cViewPr>
  </p:outlin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0B5BD-A7D8-1840-AD2A-607D80193964}" type="doc">
      <dgm:prSet loTypeId="urn:microsoft.com/office/officeart/2009/3/layout/HorizontalOrganizationChart" loCatId="" qsTypeId="urn:microsoft.com/office/officeart/2005/8/quickstyle/simple3" qsCatId="simple" csTypeId="urn:microsoft.com/office/officeart/2005/8/colors/colorful2" csCatId="colorful" phldr="1"/>
      <dgm:spPr/>
      <dgm:t>
        <a:bodyPr/>
        <a:lstStyle/>
        <a:p>
          <a:endParaRPr lang="en-US"/>
        </a:p>
      </dgm:t>
    </dgm:pt>
    <dgm:pt modelId="{22073ABE-9972-FD4C-8CB6-C634AB784848}">
      <dgm:prSet phldrT="[Text]" custT="1"/>
      <dgm:spPr>
        <a:solidFill>
          <a:srgbClr val="FF7E79"/>
        </a:solidFill>
      </dgm:spPr>
      <dgm:t>
        <a:bodyPr/>
        <a:lstStyle/>
        <a:p>
          <a:r>
            <a:rPr lang="en-US" sz="1600" b="1" dirty="0">
              <a:latin typeface="+mn-lt"/>
              <a:cs typeface="Arial" panose="020B0604020202020204" pitchFamily="34" charset="0"/>
            </a:rPr>
            <a:t>Grades Entered According to Current Grading System (Letter grade or S/U)</a:t>
          </a:r>
        </a:p>
        <a:p>
          <a:r>
            <a:rPr lang="en-US" sz="1600" b="1" dirty="0">
              <a:latin typeface="+mn-lt"/>
              <a:cs typeface="Arial" panose="020B0604020202020204" pitchFamily="34" charset="0"/>
            </a:rPr>
            <a:t> </a:t>
          </a:r>
        </a:p>
        <a:p>
          <a:r>
            <a:rPr lang="en-US" sz="1600" b="1" i="1" dirty="0">
              <a:latin typeface="+mn-lt"/>
              <a:cs typeface="Arial" panose="020B0604020202020204" pitchFamily="34" charset="0"/>
            </a:rPr>
            <a:t>Make choices for each </a:t>
          </a:r>
          <a:r>
            <a:rPr lang="en-US" sz="1600" b="1" i="1" dirty="0" smtClean="0">
              <a:latin typeface="+mn-lt"/>
              <a:cs typeface="Arial" panose="020B0604020202020204" pitchFamily="34" charset="0"/>
            </a:rPr>
            <a:t>Spr20 </a:t>
          </a:r>
          <a:r>
            <a:rPr lang="en-US" sz="1600" b="1" i="1" dirty="0">
              <a:latin typeface="+mn-lt"/>
              <a:cs typeface="Arial" panose="020B0604020202020204" pitchFamily="34" charset="0"/>
            </a:rPr>
            <a:t>course by May 18, 2020</a:t>
          </a:r>
        </a:p>
      </dgm:t>
    </dgm:pt>
    <dgm:pt modelId="{E52C46EC-FF1A-904F-A6D3-8BB355969571}" type="parTrans" cxnId="{282EC88B-E513-7545-AC28-F12DFCA86AC6}">
      <dgm:prSet/>
      <dgm:spPr/>
      <dgm:t>
        <a:bodyPr/>
        <a:lstStyle/>
        <a:p>
          <a:endParaRPr lang="en-US" sz="1600">
            <a:latin typeface="+mn-lt"/>
          </a:endParaRPr>
        </a:p>
      </dgm:t>
    </dgm:pt>
    <dgm:pt modelId="{40F838E7-4DD9-3E42-BB92-F5305DB56CB2}" type="sibTrans" cxnId="{282EC88B-E513-7545-AC28-F12DFCA86AC6}">
      <dgm:prSet/>
      <dgm:spPr/>
      <dgm:t>
        <a:bodyPr/>
        <a:lstStyle/>
        <a:p>
          <a:endParaRPr lang="en-US" sz="1600">
            <a:latin typeface="+mn-lt"/>
          </a:endParaRPr>
        </a:p>
      </dgm:t>
    </dgm:pt>
    <dgm:pt modelId="{C996F9FF-81F0-7041-BB27-6D41246D2F27}">
      <dgm:prSet phldrT="[Text]" custT="1"/>
      <dgm:spPr/>
      <dgm:t>
        <a:bodyPr/>
        <a:lstStyle/>
        <a:p>
          <a:endParaRPr lang="en-US" sz="1600" b="1" dirty="0">
            <a:latin typeface="+mn-lt"/>
            <a:cs typeface="Arial" panose="020B0604020202020204" pitchFamily="34" charset="0"/>
          </a:endParaRPr>
        </a:p>
        <a:p>
          <a:r>
            <a:rPr lang="en-US" sz="1600" b="1" dirty="0">
              <a:latin typeface="+mn-lt"/>
              <a:cs typeface="Arial" panose="020B0604020202020204" pitchFamily="34" charset="0"/>
            </a:rPr>
            <a:t>S/U course</a:t>
          </a:r>
        </a:p>
        <a:p>
          <a:r>
            <a:rPr lang="en-US" sz="1600" b="1" dirty="0">
              <a:latin typeface="+mn-lt"/>
              <a:cs typeface="Arial" panose="020B0604020202020204" pitchFamily="34" charset="0"/>
            </a:rPr>
            <a:t>reported as S/NCR</a:t>
          </a:r>
        </a:p>
        <a:p>
          <a:endParaRPr lang="en-US" sz="1600" b="0" dirty="0">
            <a:latin typeface="+mn-lt"/>
            <a:cs typeface="Arial" panose="020B0604020202020204" pitchFamily="34" charset="0"/>
          </a:endParaRPr>
        </a:p>
      </dgm:t>
    </dgm:pt>
    <dgm:pt modelId="{19908336-F261-BB4E-BC4F-D27DD25B92F7}" type="parTrans" cxnId="{B3055F09-2B58-4949-BE55-373E4D536BDC}">
      <dgm:prSet/>
      <dgm:spPr/>
      <dgm:t>
        <a:bodyPr/>
        <a:lstStyle/>
        <a:p>
          <a:endParaRPr lang="en-US" sz="1600">
            <a:latin typeface="+mn-lt"/>
          </a:endParaRPr>
        </a:p>
      </dgm:t>
    </dgm:pt>
    <dgm:pt modelId="{6A545831-90E2-1E4D-8CC9-EC5BD221F261}" type="sibTrans" cxnId="{B3055F09-2B58-4949-BE55-373E4D536BDC}">
      <dgm:prSet/>
      <dgm:spPr/>
      <dgm:t>
        <a:bodyPr/>
        <a:lstStyle/>
        <a:p>
          <a:endParaRPr lang="en-US" sz="1600">
            <a:latin typeface="+mn-lt"/>
          </a:endParaRPr>
        </a:p>
      </dgm:t>
    </dgm:pt>
    <dgm:pt modelId="{901456A3-F2B4-204D-B45F-B47993417887}">
      <dgm:prSet phldrT="[Text]" custT="1"/>
      <dgm:spPr>
        <a:solidFill>
          <a:srgbClr val="C5E0B4"/>
        </a:solidFill>
      </dgm:spPr>
      <dgm:t>
        <a:bodyPr/>
        <a:lstStyle/>
        <a:p>
          <a:endParaRPr lang="en-US" sz="1600" b="1" dirty="0">
            <a:latin typeface="+mn-lt"/>
            <a:cs typeface="Arial" panose="020B0604020202020204" pitchFamily="34" charset="0"/>
          </a:endParaRPr>
        </a:p>
        <a:p>
          <a:r>
            <a:rPr lang="en-US" sz="1600" b="1" dirty="0">
              <a:latin typeface="+mn-lt"/>
              <a:cs typeface="Arial" panose="020B0604020202020204" pitchFamily="34" charset="0"/>
            </a:rPr>
            <a:t>Keep </a:t>
          </a:r>
        </a:p>
        <a:p>
          <a:r>
            <a:rPr lang="en-US" sz="1600" b="1" dirty="0">
              <a:latin typeface="+mn-lt"/>
              <a:cs typeface="Arial" panose="020B0604020202020204" pitchFamily="34" charset="0"/>
            </a:rPr>
            <a:t>letter grade</a:t>
          </a:r>
        </a:p>
        <a:p>
          <a:endParaRPr lang="en-US" sz="1600" b="0" dirty="0">
            <a:latin typeface="+mn-lt"/>
            <a:cs typeface="Arial" panose="020B0604020202020204" pitchFamily="34" charset="0"/>
          </a:endParaRPr>
        </a:p>
      </dgm:t>
    </dgm:pt>
    <dgm:pt modelId="{B7727432-EC8B-3048-82D5-2FA4C6428875}" type="parTrans" cxnId="{11F141B9-99FA-8045-9A55-7C76A2979129}">
      <dgm:prSet/>
      <dgm:spPr/>
      <dgm:t>
        <a:bodyPr/>
        <a:lstStyle/>
        <a:p>
          <a:endParaRPr lang="en-US" sz="1600">
            <a:latin typeface="+mn-lt"/>
          </a:endParaRPr>
        </a:p>
      </dgm:t>
    </dgm:pt>
    <dgm:pt modelId="{3D014735-7A6D-9F44-9B9F-3892989B32A7}" type="sibTrans" cxnId="{11F141B9-99FA-8045-9A55-7C76A2979129}">
      <dgm:prSet/>
      <dgm:spPr/>
      <dgm:t>
        <a:bodyPr/>
        <a:lstStyle/>
        <a:p>
          <a:endParaRPr lang="en-US" sz="1600">
            <a:latin typeface="+mn-lt"/>
          </a:endParaRPr>
        </a:p>
      </dgm:t>
    </dgm:pt>
    <dgm:pt modelId="{09864FCF-25D3-CB4C-946B-2F0F51E050E0}">
      <dgm:prSet phldrT="[Text]" custT="1"/>
      <dgm:spPr>
        <a:solidFill>
          <a:schemeClr val="accent6">
            <a:lumMod val="40000"/>
            <a:lumOff val="60000"/>
          </a:schemeClr>
        </a:solidFill>
      </dgm:spPr>
      <dgm:t>
        <a:bodyPr/>
        <a:lstStyle/>
        <a:p>
          <a:pPr>
            <a:buNone/>
          </a:pPr>
          <a:r>
            <a:rPr lang="en-US" sz="1600" b="1" dirty="0">
              <a:latin typeface="+mn-lt"/>
              <a:cs typeface="Arial" panose="020B0604020202020204" pitchFamily="34" charset="0"/>
            </a:rPr>
            <a:t>S/NCR Option</a:t>
          </a:r>
        </a:p>
        <a:p>
          <a:pPr>
            <a:buFont typeface="+mj-lt"/>
            <a:buAutoNum type="arabicPeriod"/>
          </a:pPr>
          <a:r>
            <a:rPr lang="en-US" sz="1600" b="0" dirty="0" smtClean="0">
              <a:latin typeface="+mn-lt"/>
              <a:cs typeface="Arial" panose="020B0604020202020204" pitchFamily="34" charset="0"/>
            </a:rPr>
            <a:t> C</a:t>
          </a:r>
          <a:r>
            <a:rPr lang="en-US" sz="1600" b="0" dirty="0">
              <a:latin typeface="+mn-lt"/>
              <a:cs typeface="Arial" panose="020B0604020202020204" pitchFamily="34" charset="0"/>
            </a:rPr>
            <a:t>- or </a:t>
          </a:r>
          <a:r>
            <a:rPr lang="en-US" sz="1600" b="0" dirty="0" err="1">
              <a:latin typeface="+mn-lt"/>
              <a:cs typeface="Arial" panose="020B0604020202020204" pitchFamily="34" charset="0"/>
            </a:rPr>
            <a:t>higher</a:t>
          </a:r>
          <a:r>
            <a:rPr lang="en-US" sz="1600" b="0" dirty="0" err="1">
              <a:latin typeface="+mn-lt"/>
              <a:cs typeface="Arial" panose="020B0604020202020204" pitchFamily="34" charset="0"/>
              <a:sym typeface="Wingdings" pitchFamily="2" charset="2"/>
            </a:rPr>
            <a:t>S</a:t>
          </a:r>
          <a:endParaRPr lang="en-US" sz="1600" b="0" dirty="0">
            <a:latin typeface="+mn-lt"/>
            <a:cs typeface="Arial" panose="020B0604020202020204" pitchFamily="34" charset="0"/>
          </a:endParaRPr>
        </a:p>
        <a:p>
          <a:pPr>
            <a:buFont typeface="+mj-lt"/>
            <a:buAutoNum type="arabicPeriod"/>
          </a:pPr>
          <a:r>
            <a:rPr lang="en-US" sz="1600" b="0" dirty="0" smtClean="0">
              <a:latin typeface="+mn-lt"/>
              <a:cs typeface="Arial" panose="020B0604020202020204" pitchFamily="34" charset="0"/>
            </a:rPr>
            <a:t>below </a:t>
          </a:r>
          <a:r>
            <a:rPr lang="en-US" sz="1600" b="0" dirty="0">
              <a:latin typeface="+mn-lt"/>
              <a:cs typeface="Arial" panose="020B0604020202020204" pitchFamily="34" charset="0"/>
            </a:rPr>
            <a:t>C-</a:t>
          </a:r>
          <a:r>
            <a:rPr lang="en-US" sz="1600" b="0" dirty="0">
              <a:latin typeface="+mn-lt"/>
              <a:cs typeface="Arial" panose="020B0604020202020204" pitchFamily="34" charset="0"/>
              <a:sym typeface="Wingdings" pitchFamily="2" charset="2"/>
            </a:rPr>
            <a:t>NCR</a:t>
          </a:r>
          <a:endParaRPr lang="en-US" sz="1600" b="0" dirty="0">
            <a:latin typeface="+mn-lt"/>
            <a:cs typeface="Arial" panose="020B0604020202020204" pitchFamily="34" charset="0"/>
          </a:endParaRPr>
        </a:p>
      </dgm:t>
    </dgm:pt>
    <dgm:pt modelId="{5DFE174D-9F8F-874A-A4FC-58F38F8EA214}" type="parTrans" cxnId="{B16B89AF-0699-E64D-817D-E75FB671B03A}">
      <dgm:prSet/>
      <dgm:spPr/>
      <dgm:t>
        <a:bodyPr/>
        <a:lstStyle/>
        <a:p>
          <a:endParaRPr lang="en-US" sz="1600">
            <a:latin typeface="+mn-lt"/>
          </a:endParaRPr>
        </a:p>
      </dgm:t>
    </dgm:pt>
    <dgm:pt modelId="{E4F3374C-6AA8-D442-9156-AA3497EF3C86}" type="sibTrans" cxnId="{B16B89AF-0699-E64D-817D-E75FB671B03A}">
      <dgm:prSet/>
      <dgm:spPr/>
      <dgm:t>
        <a:bodyPr/>
        <a:lstStyle/>
        <a:p>
          <a:endParaRPr lang="en-US" sz="1600">
            <a:latin typeface="+mn-lt"/>
          </a:endParaRPr>
        </a:p>
      </dgm:t>
    </dgm:pt>
    <dgm:pt modelId="{2ABF9FCB-0BF2-7F43-946C-7C0FD990895C}">
      <dgm:prSet phldrT="[Text]" custT="1"/>
      <dgm:spPr/>
      <dgm:t>
        <a:bodyPr/>
        <a:lstStyle/>
        <a:p>
          <a:r>
            <a:rPr lang="en-US" sz="1600" b="1" dirty="0">
              <a:latin typeface="+mn-lt"/>
              <a:cs typeface="Arial" panose="020B0604020202020204" pitchFamily="34" charset="0"/>
            </a:rPr>
            <a:t>Letter graded course</a:t>
          </a:r>
        </a:p>
      </dgm:t>
    </dgm:pt>
    <dgm:pt modelId="{87DA1B32-78D1-F04B-AD26-72417E78D70F}" type="parTrans" cxnId="{7A47BB6A-6C31-1842-BD03-3991636C938E}">
      <dgm:prSet/>
      <dgm:spPr/>
      <dgm:t>
        <a:bodyPr/>
        <a:lstStyle/>
        <a:p>
          <a:endParaRPr lang="en-US" sz="1600"/>
        </a:p>
      </dgm:t>
    </dgm:pt>
    <dgm:pt modelId="{58C035B3-D6C3-924E-AF02-DEDFBBC76498}" type="sibTrans" cxnId="{7A47BB6A-6C31-1842-BD03-3991636C938E}">
      <dgm:prSet/>
      <dgm:spPr/>
      <dgm:t>
        <a:bodyPr/>
        <a:lstStyle/>
        <a:p>
          <a:endParaRPr lang="en-US" sz="1600"/>
        </a:p>
      </dgm:t>
    </dgm:pt>
    <dgm:pt modelId="{779B2D88-B183-FC48-8361-CCA4779C9CA7}" type="pres">
      <dgm:prSet presAssocID="{5380B5BD-A7D8-1840-AD2A-607D80193964}" presName="hierChild1" presStyleCnt="0">
        <dgm:presLayoutVars>
          <dgm:orgChart val="1"/>
          <dgm:chPref val="1"/>
          <dgm:dir/>
          <dgm:animOne val="branch"/>
          <dgm:animLvl val="lvl"/>
          <dgm:resizeHandles/>
        </dgm:presLayoutVars>
      </dgm:prSet>
      <dgm:spPr/>
      <dgm:t>
        <a:bodyPr/>
        <a:lstStyle/>
        <a:p>
          <a:endParaRPr lang="en-US"/>
        </a:p>
      </dgm:t>
    </dgm:pt>
    <dgm:pt modelId="{ED1F1FB6-0A8D-8748-8409-EB02762D06E9}" type="pres">
      <dgm:prSet presAssocID="{22073ABE-9972-FD4C-8CB6-C634AB784848}" presName="hierRoot1" presStyleCnt="0">
        <dgm:presLayoutVars>
          <dgm:hierBranch val="init"/>
        </dgm:presLayoutVars>
      </dgm:prSet>
      <dgm:spPr/>
    </dgm:pt>
    <dgm:pt modelId="{6AD91484-9822-ED49-9476-727680094DCE}" type="pres">
      <dgm:prSet presAssocID="{22073ABE-9972-FD4C-8CB6-C634AB784848}" presName="rootComposite1" presStyleCnt="0"/>
      <dgm:spPr/>
    </dgm:pt>
    <dgm:pt modelId="{AF919B2C-A4EF-184A-8381-6DD4214C94E8}" type="pres">
      <dgm:prSet presAssocID="{22073ABE-9972-FD4C-8CB6-C634AB784848}" presName="rootText1" presStyleLbl="node0" presStyleIdx="0" presStyleCnt="1" custScaleY="207097">
        <dgm:presLayoutVars>
          <dgm:chPref val="3"/>
        </dgm:presLayoutVars>
      </dgm:prSet>
      <dgm:spPr/>
      <dgm:t>
        <a:bodyPr/>
        <a:lstStyle/>
        <a:p>
          <a:endParaRPr lang="en-US"/>
        </a:p>
      </dgm:t>
    </dgm:pt>
    <dgm:pt modelId="{34B05A91-83DE-A543-A106-84AAFD45F5D9}" type="pres">
      <dgm:prSet presAssocID="{22073ABE-9972-FD4C-8CB6-C634AB784848}" presName="rootConnector1" presStyleLbl="node1" presStyleIdx="0" presStyleCnt="0"/>
      <dgm:spPr/>
      <dgm:t>
        <a:bodyPr/>
        <a:lstStyle/>
        <a:p>
          <a:endParaRPr lang="en-US"/>
        </a:p>
      </dgm:t>
    </dgm:pt>
    <dgm:pt modelId="{D91AF1C3-8038-6F4F-A884-994A71A3746C}" type="pres">
      <dgm:prSet presAssocID="{22073ABE-9972-FD4C-8CB6-C634AB784848}" presName="hierChild2" presStyleCnt="0"/>
      <dgm:spPr/>
    </dgm:pt>
    <dgm:pt modelId="{0FA3F35C-8301-4D46-8F5A-3D1A93C77844}" type="pres">
      <dgm:prSet presAssocID="{87DA1B32-78D1-F04B-AD26-72417E78D70F}" presName="Name64" presStyleLbl="parChTrans1D2" presStyleIdx="0" presStyleCnt="2"/>
      <dgm:spPr/>
      <dgm:t>
        <a:bodyPr/>
        <a:lstStyle/>
        <a:p>
          <a:endParaRPr lang="en-US"/>
        </a:p>
      </dgm:t>
    </dgm:pt>
    <dgm:pt modelId="{E454BBCB-F7A9-494A-9FA8-BCD7A158344A}" type="pres">
      <dgm:prSet presAssocID="{2ABF9FCB-0BF2-7F43-946C-7C0FD990895C}" presName="hierRoot2" presStyleCnt="0">
        <dgm:presLayoutVars>
          <dgm:hierBranch val="init"/>
        </dgm:presLayoutVars>
      </dgm:prSet>
      <dgm:spPr/>
    </dgm:pt>
    <dgm:pt modelId="{0AAF01C7-F0F9-F642-BD7E-ED2418C5D6C6}" type="pres">
      <dgm:prSet presAssocID="{2ABF9FCB-0BF2-7F43-946C-7C0FD990895C}" presName="rootComposite" presStyleCnt="0"/>
      <dgm:spPr/>
    </dgm:pt>
    <dgm:pt modelId="{C3BA132F-4561-064D-882A-68BA0250DF6A}" type="pres">
      <dgm:prSet presAssocID="{2ABF9FCB-0BF2-7F43-946C-7C0FD990895C}" presName="rootText" presStyleLbl="node2" presStyleIdx="0" presStyleCnt="2">
        <dgm:presLayoutVars>
          <dgm:chPref val="3"/>
        </dgm:presLayoutVars>
      </dgm:prSet>
      <dgm:spPr/>
      <dgm:t>
        <a:bodyPr/>
        <a:lstStyle/>
        <a:p>
          <a:endParaRPr lang="en-US"/>
        </a:p>
      </dgm:t>
    </dgm:pt>
    <dgm:pt modelId="{F5887C69-1AF1-CC44-AB5E-C5EBC30D358E}" type="pres">
      <dgm:prSet presAssocID="{2ABF9FCB-0BF2-7F43-946C-7C0FD990895C}" presName="rootConnector" presStyleLbl="node2" presStyleIdx="0" presStyleCnt="2"/>
      <dgm:spPr/>
      <dgm:t>
        <a:bodyPr/>
        <a:lstStyle/>
        <a:p>
          <a:endParaRPr lang="en-US"/>
        </a:p>
      </dgm:t>
    </dgm:pt>
    <dgm:pt modelId="{611E1012-A668-E24A-923D-F90254E2B47D}" type="pres">
      <dgm:prSet presAssocID="{2ABF9FCB-0BF2-7F43-946C-7C0FD990895C}" presName="hierChild4" presStyleCnt="0"/>
      <dgm:spPr/>
    </dgm:pt>
    <dgm:pt modelId="{70E9A106-0839-804D-9AE4-143FA544E84A}" type="pres">
      <dgm:prSet presAssocID="{B7727432-EC8B-3048-82D5-2FA4C6428875}" presName="Name64" presStyleLbl="parChTrans1D3" presStyleIdx="0" presStyleCnt="2"/>
      <dgm:spPr/>
      <dgm:t>
        <a:bodyPr/>
        <a:lstStyle/>
        <a:p>
          <a:endParaRPr lang="en-US"/>
        </a:p>
      </dgm:t>
    </dgm:pt>
    <dgm:pt modelId="{5A12C54D-95DF-A140-B589-04604561F318}" type="pres">
      <dgm:prSet presAssocID="{901456A3-F2B4-204D-B45F-B47993417887}" presName="hierRoot2" presStyleCnt="0">
        <dgm:presLayoutVars>
          <dgm:hierBranch val="init"/>
        </dgm:presLayoutVars>
      </dgm:prSet>
      <dgm:spPr/>
    </dgm:pt>
    <dgm:pt modelId="{65F030E6-C470-7D42-B249-7337121820F7}" type="pres">
      <dgm:prSet presAssocID="{901456A3-F2B4-204D-B45F-B47993417887}" presName="rootComposite" presStyleCnt="0"/>
      <dgm:spPr/>
    </dgm:pt>
    <dgm:pt modelId="{255D57AD-6FDC-5643-BF76-73AFD304D0F6}" type="pres">
      <dgm:prSet presAssocID="{901456A3-F2B4-204D-B45F-B47993417887}" presName="rootText" presStyleLbl="node3" presStyleIdx="0" presStyleCnt="2">
        <dgm:presLayoutVars>
          <dgm:chPref val="3"/>
        </dgm:presLayoutVars>
      </dgm:prSet>
      <dgm:spPr/>
      <dgm:t>
        <a:bodyPr/>
        <a:lstStyle/>
        <a:p>
          <a:endParaRPr lang="en-US"/>
        </a:p>
      </dgm:t>
    </dgm:pt>
    <dgm:pt modelId="{534B39F3-05EF-674D-A616-5456462BFC2A}" type="pres">
      <dgm:prSet presAssocID="{901456A3-F2B4-204D-B45F-B47993417887}" presName="rootConnector" presStyleLbl="node3" presStyleIdx="0" presStyleCnt="2"/>
      <dgm:spPr/>
      <dgm:t>
        <a:bodyPr/>
        <a:lstStyle/>
        <a:p>
          <a:endParaRPr lang="en-US"/>
        </a:p>
      </dgm:t>
    </dgm:pt>
    <dgm:pt modelId="{CCBCEFC0-AF42-B14D-954A-42375C5A917D}" type="pres">
      <dgm:prSet presAssocID="{901456A3-F2B4-204D-B45F-B47993417887}" presName="hierChild4" presStyleCnt="0"/>
      <dgm:spPr/>
    </dgm:pt>
    <dgm:pt modelId="{C16BA481-3541-B84C-B25C-CBBEABA0E0EC}" type="pres">
      <dgm:prSet presAssocID="{901456A3-F2B4-204D-B45F-B47993417887}" presName="hierChild5" presStyleCnt="0"/>
      <dgm:spPr/>
    </dgm:pt>
    <dgm:pt modelId="{FC04985C-EEAC-2041-A789-3244C6449615}" type="pres">
      <dgm:prSet presAssocID="{5DFE174D-9F8F-874A-A4FC-58F38F8EA214}" presName="Name64" presStyleLbl="parChTrans1D3" presStyleIdx="1" presStyleCnt="2"/>
      <dgm:spPr/>
      <dgm:t>
        <a:bodyPr/>
        <a:lstStyle/>
        <a:p>
          <a:endParaRPr lang="en-US"/>
        </a:p>
      </dgm:t>
    </dgm:pt>
    <dgm:pt modelId="{A67DD08D-CD73-9849-A7DE-1CF6A85CAA8C}" type="pres">
      <dgm:prSet presAssocID="{09864FCF-25D3-CB4C-946B-2F0F51E050E0}" presName="hierRoot2" presStyleCnt="0">
        <dgm:presLayoutVars>
          <dgm:hierBranch val="init"/>
        </dgm:presLayoutVars>
      </dgm:prSet>
      <dgm:spPr/>
    </dgm:pt>
    <dgm:pt modelId="{B9CCDB74-D64F-A64B-A3F6-B803C57CE568}" type="pres">
      <dgm:prSet presAssocID="{09864FCF-25D3-CB4C-946B-2F0F51E050E0}" presName="rootComposite" presStyleCnt="0"/>
      <dgm:spPr/>
    </dgm:pt>
    <dgm:pt modelId="{B13360E4-C0A6-BF45-BDB2-CD1CE043FF48}" type="pres">
      <dgm:prSet presAssocID="{09864FCF-25D3-CB4C-946B-2F0F51E050E0}" presName="rootText" presStyleLbl="node3" presStyleIdx="1" presStyleCnt="2" custScaleY="124682">
        <dgm:presLayoutVars>
          <dgm:chPref val="3"/>
        </dgm:presLayoutVars>
      </dgm:prSet>
      <dgm:spPr/>
      <dgm:t>
        <a:bodyPr/>
        <a:lstStyle/>
        <a:p>
          <a:endParaRPr lang="en-US"/>
        </a:p>
      </dgm:t>
    </dgm:pt>
    <dgm:pt modelId="{7622411B-F92B-6245-9366-F689FF86F171}" type="pres">
      <dgm:prSet presAssocID="{09864FCF-25D3-CB4C-946B-2F0F51E050E0}" presName="rootConnector" presStyleLbl="node3" presStyleIdx="1" presStyleCnt="2"/>
      <dgm:spPr/>
      <dgm:t>
        <a:bodyPr/>
        <a:lstStyle/>
        <a:p>
          <a:endParaRPr lang="en-US"/>
        </a:p>
      </dgm:t>
    </dgm:pt>
    <dgm:pt modelId="{932DE788-D832-B344-BED8-B2D0A85816C3}" type="pres">
      <dgm:prSet presAssocID="{09864FCF-25D3-CB4C-946B-2F0F51E050E0}" presName="hierChild4" presStyleCnt="0"/>
      <dgm:spPr/>
    </dgm:pt>
    <dgm:pt modelId="{06C9CEBC-0632-5748-9DAD-22E03ECCFD6B}" type="pres">
      <dgm:prSet presAssocID="{09864FCF-25D3-CB4C-946B-2F0F51E050E0}" presName="hierChild5" presStyleCnt="0"/>
      <dgm:spPr/>
    </dgm:pt>
    <dgm:pt modelId="{CCDA3E95-8A09-4A44-96DB-8CF98E1922C3}" type="pres">
      <dgm:prSet presAssocID="{2ABF9FCB-0BF2-7F43-946C-7C0FD990895C}" presName="hierChild5" presStyleCnt="0"/>
      <dgm:spPr/>
    </dgm:pt>
    <dgm:pt modelId="{3D164B72-2E86-3A4B-89E1-C0078A7E13EF}" type="pres">
      <dgm:prSet presAssocID="{19908336-F261-BB4E-BC4F-D27DD25B92F7}" presName="Name64" presStyleLbl="parChTrans1D2" presStyleIdx="1" presStyleCnt="2"/>
      <dgm:spPr/>
      <dgm:t>
        <a:bodyPr/>
        <a:lstStyle/>
        <a:p>
          <a:endParaRPr lang="en-US"/>
        </a:p>
      </dgm:t>
    </dgm:pt>
    <dgm:pt modelId="{580FAA37-F929-0442-8314-60AB5E57DED6}" type="pres">
      <dgm:prSet presAssocID="{C996F9FF-81F0-7041-BB27-6D41246D2F27}" presName="hierRoot2" presStyleCnt="0">
        <dgm:presLayoutVars>
          <dgm:hierBranch val="init"/>
        </dgm:presLayoutVars>
      </dgm:prSet>
      <dgm:spPr/>
    </dgm:pt>
    <dgm:pt modelId="{5B5B521B-4748-3942-B47F-B608EE7E150B}" type="pres">
      <dgm:prSet presAssocID="{C996F9FF-81F0-7041-BB27-6D41246D2F27}" presName="rootComposite" presStyleCnt="0"/>
      <dgm:spPr/>
    </dgm:pt>
    <dgm:pt modelId="{FDFCE9F1-E972-8D4D-8560-6756CFB8B897}" type="pres">
      <dgm:prSet presAssocID="{C996F9FF-81F0-7041-BB27-6D41246D2F27}" presName="rootText" presStyleLbl="node2" presStyleIdx="1" presStyleCnt="2">
        <dgm:presLayoutVars>
          <dgm:chPref val="3"/>
        </dgm:presLayoutVars>
      </dgm:prSet>
      <dgm:spPr/>
      <dgm:t>
        <a:bodyPr/>
        <a:lstStyle/>
        <a:p>
          <a:endParaRPr lang="en-US"/>
        </a:p>
      </dgm:t>
    </dgm:pt>
    <dgm:pt modelId="{CABDBA50-8BBB-2543-953A-D2A57A483D61}" type="pres">
      <dgm:prSet presAssocID="{C996F9FF-81F0-7041-BB27-6D41246D2F27}" presName="rootConnector" presStyleLbl="node2" presStyleIdx="1" presStyleCnt="2"/>
      <dgm:spPr/>
      <dgm:t>
        <a:bodyPr/>
        <a:lstStyle/>
        <a:p>
          <a:endParaRPr lang="en-US"/>
        </a:p>
      </dgm:t>
    </dgm:pt>
    <dgm:pt modelId="{0A2C6E72-0713-1E42-9A61-AFE218C1A96C}" type="pres">
      <dgm:prSet presAssocID="{C996F9FF-81F0-7041-BB27-6D41246D2F27}" presName="hierChild4" presStyleCnt="0"/>
      <dgm:spPr/>
    </dgm:pt>
    <dgm:pt modelId="{0FD9FD4B-1AD2-9744-90F4-714CA4550FE2}" type="pres">
      <dgm:prSet presAssocID="{C996F9FF-81F0-7041-BB27-6D41246D2F27}" presName="hierChild5" presStyleCnt="0"/>
      <dgm:spPr/>
    </dgm:pt>
    <dgm:pt modelId="{19A5EC26-8F82-D243-BA0D-908143E3098D}" type="pres">
      <dgm:prSet presAssocID="{22073ABE-9972-FD4C-8CB6-C634AB784848}" presName="hierChild3" presStyleCnt="0"/>
      <dgm:spPr/>
    </dgm:pt>
  </dgm:ptLst>
  <dgm:cxnLst>
    <dgm:cxn modelId="{32AE43E5-0A53-4B46-8A05-22A7DDC2030F}" type="presOf" srcId="{09864FCF-25D3-CB4C-946B-2F0F51E050E0}" destId="{B13360E4-C0A6-BF45-BDB2-CD1CE043FF48}" srcOrd="0" destOrd="0" presId="urn:microsoft.com/office/officeart/2009/3/layout/HorizontalOrganizationChart"/>
    <dgm:cxn modelId="{0D8DDA63-9BD5-4603-ABE4-9567580024FA}" type="presOf" srcId="{22073ABE-9972-FD4C-8CB6-C634AB784848}" destId="{AF919B2C-A4EF-184A-8381-6DD4214C94E8}" srcOrd="0" destOrd="0" presId="urn:microsoft.com/office/officeart/2009/3/layout/HorizontalOrganizationChart"/>
    <dgm:cxn modelId="{11F141B9-99FA-8045-9A55-7C76A2979129}" srcId="{2ABF9FCB-0BF2-7F43-946C-7C0FD990895C}" destId="{901456A3-F2B4-204D-B45F-B47993417887}" srcOrd="0" destOrd="0" parTransId="{B7727432-EC8B-3048-82D5-2FA4C6428875}" sibTransId="{3D014735-7A6D-9F44-9B9F-3892989B32A7}"/>
    <dgm:cxn modelId="{978B567C-CE90-44B8-918C-A6338842F029}" type="presOf" srcId="{5DFE174D-9F8F-874A-A4FC-58F38F8EA214}" destId="{FC04985C-EEAC-2041-A789-3244C6449615}" srcOrd="0" destOrd="0" presId="urn:microsoft.com/office/officeart/2009/3/layout/HorizontalOrganizationChart"/>
    <dgm:cxn modelId="{B3055F09-2B58-4949-BE55-373E4D536BDC}" srcId="{22073ABE-9972-FD4C-8CB6-C634AB784848}" destId="{C996F9FF-81F0-7041-BB27-6D41246D2F27}" srcOrd="1" destOrd="0" parTransId="{19908336-F261-BB4E-BC4F-D27DD25B92F7}" sibTransId="{6A545831-90E2-1E4D-8CC9-EC5BD221F261}"/>
    <dgm:cxn modelId="{988F02C3-B69F-47F8-B314-CBF6C68D985D}" type="presOf" srcId="{2ABF9FCB-0BF2-7F43-946C-7C0FD990895C}" destId="{C3BA132F-4561-064D-882A-68BA0250DF6A}" srcOrd="0" destOrd="0" presId="urn:microsoft.com/office/officeart/2009/3/layout/HorizontalOrganizationChart"/>
    <dgm:cxn modelId="{8986C442-62F7-48D1-9621-915E90BAE76A}" type="presOf" srcId="{901456A3-F2B4-204D-B45F-B47993417887}" destId="{255D57AD-6FDC-5643-BF76-73AFD304D0F6}" srcOrd="0" destOrd="0" presId="urn:microsoft.com/office/officeart/2009/3/layout/HorizontalOrganizationChart"/>
    <dgm:cxn modelId="{B9956768-EF65-49E9-933B-589C6D27C35B}" type="presOf" srcId="{09864FCF-25D3-CB4C-946B-2F0F51E050E0}" destId="{7622411B-F92B-6245-9366-F689FF86F171}" srcOrd="1" destOrd="0" presId="urn:microsoft.com/office/officeart/2009/3/layout/HorizontalOrganizationChart"/>
    <dgm:cxn modelId="{F134F72C-C6BF-4CD2-A18A-BC4401C8611C}" type="presOf" srcId="{2ABF9FCB-0BF2-7F43-946C-7C0FD990895C}" destId="{F5887C69-1AF1-CC44-AB5E-C5EBC30D358E}" srcOrd="1" destOrd="0" presId="urn:microsoft.com/office/officeart/2009/3/layout/HorizontalOrganizationChart"/>
    <dgm:cxn modelId="{579CDABC-0B7D-41F0-A049-EC44E9D76AA2}" type="presOf" srcId="{901456A3-F2B4-204D-B45F-B47993417887}" destId="{534B39F3-05EF-674D-A616-5456462BFC2A}" srcOrd="1" destOrd="0" presId="urn:microsoft.com/office/officeart/2009/3/layout/HorizontalOrganizationChart"/>
    <dgm:cxn modelId="{64DDF239-0EDE-44AE-BBF4-53092A3D1C46}" type="presOf" srcId="{22073ABE-9972-FD4C-8CB6-C634AB784848}" destId="{34B05A91-83DE-A543-A106-84AAFD45F5D9}" srcOrd="1" destOrd="0" presId="urn:microsoft.com/office/officeart/2009/3/layout/HorizontalOrganizationChart"/>
    <dgm:cxn modelId="{7A47BB6A-6C31-1842-BD03-3991636C938E}" srcId="{22073ABE-9972-FD4C-8CB6-C634AB784848}" destId="{2ABF9FCB-0BF2-7F43-946C-7C0FD990895C}" srcOrd="0" destOrd="0" parTransId="{87DA1B32-78D1-F04B-AD26-72417E78D70F}" sibTransId="{58C035B3-D6C3-924E-AF02-DEDFBBC76498}"/>
    <dgm:cxn modelId="{A8C9DC23-F55C-4699-8951-505480C2EBD9}" type="presOf" srcId="{C996F9FF-81F0-7041-BB27-6D41246D2F27}" destId="{CABDBA50-8BBB-2543-953A-D2A57A483D61}" srcOrd="1" destOrd="0" presId="urn:microsoft.com/office/officeart/2009/3/layout/HorizontalOrganizationChart"/>
    <dgm:cxn modelId="{37FABD28-83A4-4DE3-BF14-9CBA0D27DBBA}" type="presOf" srcId="{87DA1B32-78D1-F04B-AD26-72417E78D70F}" destId="{0FA3F35C-8301-4D46-8F5A-3D1A93C77844}" srcOrd="0" destOrd="0" presId="urn:microsoft.com/office/officeart/2009/3/layout/HorizontalOrganizationChart"/>
    <dgm:cxn modelId="{23FD9DE1-7570-488E-B422-C59CE1485E8A}" type="presOf" srcId="{5380B5BD-A7D8-1840-AD2A-607D80193964}" destId="{779B2D88-B183-FC48-8361-CCA4779C9CA7}" srcOrd="0" destOrd="0" presId="urn:microsoft.com/office/officeart/2009/3/layout/HorizontalOrganizationChart"/>
    <dgm:cxn modelId="{B16B89AF-0699-E64D-817D-E75FB671B03A}" srcId="{2ABF9FCB-0BF2-7F43-946C-7C0FD990895C}" destId="{09864FCF-25D3-CB4C-946B-2F0F51E050E0}" srcOrd="1" destOrd="0" parTransId="{5DFE174D-9F8F-874A-A4FC-58F38F8EA214}" sibTransId="{E4F3374C-6AA8-D442-9156-AA3497EF3C86}"/>
    <dgm:cxn modelId="{AE6ADF40-EBBC-49B2-8395-3A7D60247E7E}" type="presOf" srcId="{B7727432-EC8B-3048-82D5-2FA4C6428875}" destId="{70E9A106-0839-804D-9AE4-143FA544E84A}" srcOrd="0" destOrd="0" presId="urn:microsoft.com/office/officeart/2009/3/layout/HorizontalOrganizationChart"/>
    <dgm:cxn modelId="{282EC88B-E513-7545-AC28-F12DFCA86AC6}" srcId="{5380B5BD-A7D8-1840-AD2A-607D80193964}" destId="{22073ABE-9972-FD4C-8CB6-C634AB784848}" srcOrd="0" destOrd="0" parTransId="{E52C46EC-FF1A-904F-A6D3-8BB355969571}" sibTransId="{40F838E7-4DD9-3E42-BB92-F5305DB56CB2}"/>
    <dgm:cxn modelId="{9B0C7D4A-38C5-4C72-AEE4-E81D03D06EE6}" type="presOf" srcId="{19908336-F261-BB4E-BC4F-D27DD25B92F7}" destId="{3D164B72-2E86-3A4B-89E1-C0078A7E13EF}" srcOrd="0" destOrd="0" presId="urn:microsoft.com/office/officeart/2009/3/layout/HorizontalOrganizationChart"/>
    <dgm:cxn modelId="{6555C25E-36B8-498F-A5AE-30A717936B88}" type="presOf" srcId="{C996F9FF-81F0-7041-BB27-6D41246D2F27}" destId="{FDFCE9F1-E972-8D4D-8560-6756CFB8B897}" srcOrd="0" destOrd="0" presId="urn:microsoft.com/office/officeart/2009/3/layout/HorizontalOrganizationChart"/>
    <dgm:cxn modelId="{5EC6FD7C-4ABF-4B8D-9A6B-1CD8397B9436}" type="presParOf" srcId="{779B2D88-B183-FC48-8361-CCA4779C9CA7}" destId="{ED1F1FB6-0A8D-8748-8409-EB02762D06E9}" srcOrd="0" destOrd="0" presId="urn:microsoft.com/office/officeart/2009/3/layout/HorizontalOrganizationChart"/>
    <dgm:cxn modelId="{C2A3A9D2-448C-4E97-8B29-E7740AEA1122}" type="presParOf" srcId="{ED1F1FB6-0A8D-8748-8409-EB02762D06E9}" destId="{6AD91484-9822-ED49-9476-727680094DCE}" srcOrd="0" destOrd="0" presId="urn:microsoft.com/office/officeart/2009/3/layout/HorizontalOrganizationChart"/>
    <dgm:cxn modelId="{D3CFC753-25D0-4702-B0FE-DCB2ECE8EE84}" type="presParOf" srcId="{6AD91484-9822-ED49-9476-727680094DCE}" destId="{AF919B2C-A4EF-184A-8381-6DD4214C94E8}" srcOrd="0" destOrd="0" presId="urn:microsoft.com/office/officeart/2009/3/layout/HorizontalOrganizationChart"/>
    <dgm:cxn modelId="{32124B45-FF09-4C8B-BA3B-95D30E638612}" type="presParOf" srcId="{6AD91484-9822-ED49-9476-727680094DCE}" destId="{34B05A91-83DE-A543-A106-84AAFD45F5D9}" srcOrd="1" destOrd="0" presId="urn:microsoft.com/office/officeart/2009/3/layout/HorizontalOrganizationChart"/>
    <dgm:cxn modelId="{060F7950-BE58-4691-8A92-FEA009179370}" type="presParOf" srcId="{ED1F1FB6-0A8D-8748-8409-EB02762D06E9}" destId="{D91AF1C3-8038-6F4F-A884-994A71A3746C}" srcOrd="1" destOrd="0" presId="urn:microsoft.com/office/officeart/2009/3/layout/HorizontalOrganizationChart"/>
    <dgm:cxn modelId="{3C3911F4-3A8E-4A0B-82D3-058EA6563914}" type="presParOf" srcId="{D91AF1C3-8038-6F4F-A884-994A71A3746C}" destId="{0FA3F35C-8301-4D46-8F5A-3D1A93C77844}" srcOrd="0" destOrd="0" presId="urn:microsoft.com/office/officeart/2009/3/layout/HorizontalOrganizationChart"/>
    <dgm:cxn modelId="{3637D5CF-7575-4213-8825-D2352649F3C2}" type="presParOf" srcId="{D91AF1C3-8038-6F4F-A884-994A71A3746C}" destId="{E454BBCB-F7A9-494A-9FA8-BCD7A158344A}" srcOrd="1" destOrd="0" presId="urn:microsoft.com/office/officeart/2009/3/layout/HorizontalOrganizationChart"/>
    <dgm:cxn modelId="{A2AC7AA4-9DE6-47DD-9EA8-A5D46225C3FD}" type="presParOf" srcId="{E454BBCB-F7A9-494A-9FA8-BCD7A158344A}" destId="{0AAF01C7-F0F9-F642-BD7E-ED2418C5D6C6}" srcOrd="0" destOrd="0" presId="urn:microsoft.com/office/officeart/2009/3/layout/HorizontalOrganizationChart"/>
    <dgm:cxn modelId="{8E49A900-1439-43D1-9538-3FD997BAC7C9}" type="presParOf" srcId="{0AAF01C7-F0F9-F642-BD7E-ED2418C5D6C6}" destId="{C3BA132F-4561-064D-882A-68BA0250DF6A}" srcOrd="0" destOrd="0" presId="urn:microsoft.com/office/officeart/2009/3/layout/HorizontalOrganizationChart"/>
    <dgm:cxn modelId="{2BF3948F-CCD4-4CB3-831F-FA3363F95AF5}" type="presParOf" srcId="{0AAF01C7-F0F9-F642-BD7E-ED2418C5D6C6}" destId="{F5887C69-1AF1-CC44-AB5E-C5EBC30D358E}" srcOrd="1" destOrd="0" presId="urn:microsoft.com/office/officeart/2009/3/layout/HorizontalOrganizationChart"/>
    <dgm:cxn modelId="{671D7351-1CDB-4CF4-8E05-704013AC2C31}" type="presParOf" srcId="{E454BBCB-F7A9-494A-9FA8-BCD7A158344A}" destId="{611E1012-A668-E24A-923D-F90254E2B47D}" srcOrd="1" destOrd="0" presId="urn:microsoft.com/office/officeart/2009/3/layout/HorizontalOrganizationChart"/>
    <dgm:cxn modelId="{F02527CF-2E37-4CBF-9B60-C9D26A7FAC4B}" type="presParOf" srcId="{611E1012-A668-E24A-923D-F90254E2B47D}" destId="{70E9A106-0839-804D-9AE4-143FA544E84A}" srcOrd="0" destOrd="0" presId="urn:microsoft.com/office/officeart/2009/3/layout/HorizontalOrganizationChart"/>
    <dgm:cxn modelId="{E8AA9C4F-47F6-4202-91B2-D913A29F66C2}" type="presParOf" srcId="{611E1012-A668-E24A-923D-F90254E2B47D}" destId="{5A12C54D-95DF-A140-B589-04604561F318}" srcOrd="1" destOrd="0" presId="urn:microsoft.com/office/officeart/2009/3/layout/HorizontalOrganizationChart"/>
    <dgm:cxn modelId="{6B2FA34E-BC98-4CF5-A4AE-01CEAC1F1C92}" type="presParOf" srcId="{5A12C54D-95DF-A140-B589-04604561F318}" destId="{65F030E6-C470-7D42-B249-7337121820F7}" srcOrd="0" destOrd="0" presId="urn:microsoft.com/office/officeart/2009/3/layout/HorizontalOrganizationChart"/>
    <dgm:cxn modelId="{5CD043FB-8D5B-4179-B31F-49AE2A96AA91}" type="presParOf" srcId="{65F030E6-C470-7D42-B249-7337121820F7}" destId="{255D57AD-6FDC-5643-BF76-73AFD304D0F6}" srcOrd="0" destOrd="0" presId="urn:microsoft.com/office/officeart/2009/3/layout/HorizontalOrganizationChart"/>
    <dgm:cxn modelId="{65EEFE6E-9A83-401F-867D-2F52421C0EB3}" type="presParOf" srcId="{65F030E6-C470-7D42-B249-7337121820F7}" destId="{534B39F3-05EF-674D-A616-5456462BFC2A}" srcOrd="1" destOrd="0" presId="urn:microsoft.com/office/officeart/2009/3/layout/HorizontalOrganizationChart"/>
    <dgm:cxn modelId="{A57832A0-3E23-47F9-BB1A-F67805FC4F3E}" type="presParOf" srcId="{5A12C54D-95DF-A140-B589-04604561F318}" destId="{CCBCEFC0-AF42-B14D-954A-42375C5A917D}" srcOrd="1" destOrd="0" presId="urn:microsoft.com/office/officeart/2009/3/layout/HorizontalOrganizationChart"/>
    <dgm:cxn modelId="{10839E1B-6C72-4639-925C-F5AAE99E3866}" type="presParOf" srcId="{5A12C54D-95DF-A140-B589-04604561F318}" destId="{C16BA481-3541-B84C-B25C-CBBEABA0E0EC}" srcOrd="2" destOrd="0" presId="urn:microsoft.com/office/officeart/2009/3/layout/HorizontalOrganizationChart"/>
    <dgm:cxn modelId="{31A5B4B4-C046-457E-8952-6C65DEB34765}" type="presParOf" srcId="{611E1012-A668-E24A-923D-F90254E2B47D}" destId="{FC04985C-EEAC-2041-A789-3244C6449615}" srcOrd="2" destOrd="0" presId="urn:microsoft.com/office/officeart/2009/3/layout/HorizontalOrganizationChart"/>
    <dgm:cxn modelId="{2CE12B00-F190-43F5-ACED-8E3127456BCA}" type="presParOf" srcId="{611E1012-A668-E24A-923D-F90254E2B47D}" destId="{A67DD08D-CD73-9849-A7DE-1CF6A85CAA8C}" srcOrd="3" destOrd="0" presId="urn:microsoft.com/office/officeart/2009/3/layout/HorizontalOrganizationChart"/>
    <dgm:cxn modelId="{F6DD680B-682D-4C77-88F3-91DE10063813}" type="presParOf" srcId="{A67DD08D-CD73-9849-A7DE-1CF6A85CAA8C}" destId="{B9CCDB74-D64F-A64B-A3F6-B803C57CE568}" srcOrd="0" destOrd="0" presId="urn:microsoft.com/office/officeart/2009/3/layout/HorizontalOrganizationChart"/>
    <dgm:cxn modelId="{1FC80787-11BF-4E0B-839C-73509CEB39E4}" type="presParOf" srcId="{B9CCDB74-D64F-A64B-A3F6-B803C57CE568}" destId="{B13360E4-C0A6-BF45-BDB2-CD1CE043FF48}" srcOrd="0" destOrd="0" presId="urn:microsoft.com/office/officeart/2009/3/layout/HorizontalOrganizationChart"/>
    <dgm:cxn modelId="{A5A8992C-898D-439E-A2E3-93EEC353DBBD}" type="presParOf" srcId="{B9CCDB74-D64F-A64B-A3F6-B803C57CE568}" destId="{7622411B-F92B-6245-9366-F689FF86F171}" srcOrd="1" destOrd="0" presId="urn:microsoft.com/office/officeart/2009/3/layout/HorizontalOrganizationChart"/>
    <dgm:cxn modelId="{03800C17-EBD5-4B1A-92D6-A2996EF7476A}" type="presParOf" srcId="{A67DD08D-CD73-9849-A7DE-1CF6A85CAA8C}" destId="{932DE788-D832-B344-BED8-B2D0A85816C3}" srcOrd="1" destOrd="0" presId="urn:microsoft.com/office/officeart/2009/3/layout/HorizontalOrganizationChart"/>
    <dgm:cxn modelId="{92E85A87-E7F3-403E-88C1-F929D0C1651C}" type="presParOf" srcId="{A67DD08D-CD73-9849-A7DE-1CF6A85CAA8C}" destId="{06C9CEBC-0632-5748-9DAD-22E03ECCFD6B}" srcOrd="2" destOrd="0" presId="urn:microsoft.com/office/officeart/2009/3/layout/HorizontalOrganizationChart"/>
    <dgm:cxn modelId="{607428A6-E4A5-4422-8DF4-67C1D6B7C0FD}" type="presParOf" srcId="{E454BBCB-F7A9-494A-9FA8-BCD7A158344A}" destId="{CCDA3E95-8A09-4A44-96DB-8CF98E1922C3}" srcOrd="2" destOrd="0" presId="urn:microsoft.com/office/officeart/2009/3/layout/HorizontalOrganizationChart"/>
    <dgm:cxn modelId="{5AFF894C-E702-4093-8D7F-040E3AE42BEA}" type="presParOf" srcId="{D91AF1C3-8038-6F4F-A884-994A71A3746C}" destId="{3D164B72-2E86-3A4B-89E1-C0078A7E13EF}" srcOrd="2" destOrd="0" presId="urn:microsoft.com/office/officeart/2009/3/layout/HorizontalOrganizationChart"/>
    <dgm:cxn modelId="{E4A96468-5C54-4858-90AA-E3AEB810EA79}" type="presParOf" srcId="{D91AF1C3-8038-6F4F-A884-994A71A3746C}" destId="{580FAA37-F929-0442-8314-60AB5E57DED6}" srcOrd="3" destOrd="0" presId="urn:microsoft.com/office/officeart/2009/3/layout/HorizontalOrganizationChart"/>
    <dgm:cxn modelId="{05171238-8604-4C3F-B0C3-C9CA678798FA}" type="presParOf" srcId="{580FAA37-F929-0442-8314-60AB5E57DED6}" destId="{5B5B521B-4748-3942-B47F-B608EE7E150B}" srcOrd="0" destOrd="0" presId="urn:microsoft.com/office/officeart/2009/3/layout/HorizontalOrganizationChart"/>
    <dgm:cxn modelId="{CA5312DC-8F77-41B3-8F70-3AA1DE668992}" type="presParOf" srcId="{5B5B521B-4748-3942-B47F-B608EE7E150B}" destId="{FDFCE9F1-E972-8D4D-8560-6756CFB8B897}" srcOrd="0" destOrd="0" presId="urn:microsoft.com/office/officeart/2009/3/layout/HorizontalOrganizationChart"/>
    <dgm:cxn modelId="{B823753E-4BB4-41A7-ACA5-62042D98C10C}" type="presParOf" srcId="{5B5B521B-4748-3942-B47F-B608EE7E150B}" destId="{CABDBA50-8BBB-2543-953A-D2A57A483D61}" srcOrd="1" destOrd="0" presId="urn:microsoft.com/office/officeart/2009/3/layout/HorizontalOrganizationChart"/>
    <dgm:cxn modelId="{075A99E6-08D8-47C9-9A0A-584BA48E2613}" type="presParOf" srcId="{580FAA37-F929-0442-8314-60AB5E57DED6}" destId="{0A2C6E72-0713-1E42-9A61-AFE218C1A96C}" srcOrd="1" destOrd="0" presId="urn:microsoft.com/office/officeart/2009/3/layout/HorizontalOrganizationChart"/>
    <dgm:cxn modelId="{E1AB5220-41AB-4841-896E-92C798830CF4}" type="presParOf" srcId="{580FAA37-F929-0442-8314-60AB5E57DED6}" destId="{0FD9FD4B-1AD2-9744-90F4-714CA4550FE2}" srcOrd="2" destOrd="0" presId="urn:microsoft.com/office/officeart/2009/3/layout/HorizontalOrganizationChart"/>
    <dgm:cxn modelId="{A1507863-A2E0-4ED5-BBE8-4F7F4E7009B0}" type="presParOf" srcId="{ED1F1FB6-0A8D-8748-8409-EB02762D06E9}" destId="{19A5EC26-8F82-D243-BA0D-908143E3098D}" srcOrd="2" destOrd="0" presId="urn:microsoft.com/office/officeart/2009/3/layout/HorizontalOrganizationChart"/>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64B72-2E86-3A4B-89E1-C0078A7E13EF}">
      <dsp:nvSpPr>
        <dsp:cNvPr id="0" name=""/>
        <dsp:cNvSpPr/>
      </dsp:nvSpPr>
      <dsp:spPr>
        <a:xfrm>
          <a:off x="2556360" y="2570384"/>
          <a:ext cx="510582" cy="548876"/>
        </a:xfrm>
        <a:custGeom>
          <a:avLst/>
          <a:gdLst/>
          <a:ahLst/>
          <a:cxnLst/>
          <a:rect l="0" t="0" r="0" b="0"/>
          <a:pathLst>
            <a:path>
              <a:moveTo>
                <a:pt x="0" y="0"/>
              </a:moveTo>
              <a:lnTo>
                <a:pt x="255291" y="0"/>
              </a:lnTo>
              <a:lnTo>
                <a:pt x="255291" y="548876"/>
              </a:lnTo>
              <a:lnTo>
                <a:pt x="510582" y="54887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04985C-EEAC-2041-A789-3244C6449615}">
      <dsp:nvSpPr>
        <dsp:cNvPr id="0" name=""/>
        <dsp:cNvSpPr/>
      </dsp:nvSpPr>
      <dsp:spPr>
        <a:xfrm>
          <a:off x="5619856" y="2021507"/>
          <a:ext cx="510582" cy="548876"/>
        </a:xfrm>
        <a:custGeom>
          <a:avLst/>
          <a:gdLst/>
          <a:ahLst/>
          <a:cxnLst/>
          <a:rect l="0" t="0" r="0" b="0"/>
          <a:pathLst>
            <a:path>
              <a:moveTo>
                <a:pt x="0" y="0"/>
              </a:moveTo>
              <a:lnTo>
                <a:pt x="255291" y="0"/>
              </a:lnTo>
              <a:lnTo>
                <a:pt x="255291" y="548876"/>
              </a:lnTo>
              <a:lnTo>
                <a:pt x="510582" y="54887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E9A106-0839-804D-9AE4-143FA544E84A}">
      <dsp:nvSpPr>
        <dsp:cNvPr id="0" name=""/>
        <dsp:cNvSpPr/>
      </dsp:nvSpPr>
      <dsp:spPr>
        <a:xfrm>
          <a:off x="5619856" y="1376539"/>
          <a:ext cx="510582" cy="644968"/>
        </a:xfrm>
        <a:custGeom>
          <a:avLst/>
          <a:gdLst/>
          <a:ahLst/>
          <a:cxnLst/>
          <a:rect l="0" t="0" r="0" b="0"/>
          <a:pathLst>
            <a:path>
              <a:moveTo>
                <a:pt x="0" y="644968"/>
              </a:moveTo>
              <a:lnTo>
                <a:pt x="255291" y="644968"/>
              </a:lnTo>
              <a:lnTo>
                <a:pt x="255291" y="0"/>
              </a:lnTo>
              <a:lnTo>
                <a:pt x="510582"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A3F35C-8301-4D46-8F5A-3D1A93C77844}">
      <dsp:nvSpPr>
        <dsp:cNvPr id="0" name=""/>
        <dsp:cNvSpPr/>
      </dsp:nvSpPr>
      <dsp:spPr>
        <a:xfrm>
          <a:off x="2556360" y="2021507"/>
          <a:ext cx="510582" cy="548876"/>
        </a:xfrm>
        <a:custGeom>
          <a:avLst/>
          <a:gdLst/>
          <a:ahLst/>
          <a:cxnLst/>
          <a:rect l="0" t="0" r="0" b="0"/>
          <a:pathLst>
            <a:path>
              <a:moveTo>
                <a:pt x="0" y="548876"/>
              </a:moveTo>
              <a:lnTo>
                <a:pt x="255291" y="548876"/>
              </a:lnTo>
              <a:lnTo>
                <a:pt x="255291" y="0"/>
              </a:lnTo>
              <a:lnTo>
                <a:pt x="510582"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919B2C-A4EF-184A-8381-6DD4214C94E8}">
      <dsp:nvSpPr>
        <dsp:cNvPr id="0" name=""/>
        <dsp:cNvSpPr/>
      </dsp:nvSpPr>
      <dsp:spPr>
        <a:xfrm>
          <a:off x="3446" y="1764115"/>
          <a:ext cx="2552913" cy="1612537"/>
        </a:xfrm>
        <a:prstGeom prst="rect">
          <a:avLst/>
        </a:prstGeom>
        <a:solidFill>
          <a:srgbClr val="FF7E7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latin typeface="+mn-lt"/>
              <a:cs typeface="Arial" panose="020B0604020202020204" pitchFamily="34" charset="0"/>
            </a:rPr>
            <a:t>Grades Entered According to Current Grading System (Letter grade or S/U)</a:t>
          </a:r>
        </a:p>
        <a:p>
          <a:pPr lvl="0" algn="ctr" defTabSz="711200">
            <a:lnSpc>
              <a:spcPct val="90000"/>
            </a:lnSpc>
            <a:spcBef>
              <a:spcPct val="0"/>
            </a:spcBef>
            <a:spcAft>
              <a:spcPct val="35000"/>
            </a:spcAft>
          </a:pPr>
          <a:r>
            <a:rPr lang="en-US" sz="1600" b="1" kern="1200" dirty="0">
              <a:latin typeface="+mn-lt"/>
              <a:cs typeface="Arial" panose="020B0604020202020204" pitchFamily="34" charset="0"/>
            </a:rPr>
            <a:t> </a:t>
          </a:r>
        </a:p>
        <a:p>
          <a:pPr lvl="0" algn="ctr" defTabSz="711200">
            <a:lnSpc>
              <a:spcPct val="90000"/>
            </a:lnSpc>
            <a:spcBef>
              <a:spcPct val="0"/>
            </a:spcBef>
            <a:spcAft>
              <a:spcPct val="35000"/>
            </a:spcAft>
          </a:pPr>
          <a:r>
            <a:rPr lang="en-US" sz="1600" b="1" i="1" kern="1200" dirty="0">
              <a:latin typeface="+mn-lt"/>
              <a:cs typeface="Arial" panose="020B0604020202020204" pitchFamily="34" charset="0"/>
            </a:rPr>
            <a:t>Make choices for each </a:t>
          </a:r>
          <a:r>
            <a:rPr lang="en-US" sz="1600" b="1" i="1" kern="1200" dirty="0" smtClean="0">
              <a:latin typeface="+mn-lt"/>
              <a:cs typeface="Arial" panose="020B0604020202020204" pitchFamily="34" charset="0"/>
            </a:rPr>
            <a:t>Spr20 </a:t>
          </a:r>
          <a:r>
            <a:rPr lang="en-US" sz="1600" b="1" i="1" kern="1200" dirty="0">
              <a:latin typeface="+mn-lt"/>
              <a:cs typeface="Arial" panose="020B0604020202020204" pitchFamily="34" charset="0"/>
            </a:rPr>
            <a:t>course by May 18, 2020</a:t>
          </a:r>
        </a:p>
      </dsp:txBody>
      <dsp:txXfrm>
        <a:off x="3446" y="1764115"/>
        <a:ext cx="2552913" cy="1612537"/>
      </dsp:txXfrm>
    </dsp:sp>
    <dsp:sp modelId="{C3BA132F-4561-064D-882A-68BA0250DF6A}">
      <dsp:nvSpPr>
        <dsp:cNvPr id="0" name=""/>
        <dsp:cNvSpPr/>
      </dsp:nvSpPr>
      <dsp:spPr>
        <a:xfrm>
          <a:off x="3066943" y="1632188"/>
          <a:ext cx="2552913" cy="778638"/>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latin typeface="+mn-lt"/>
              <a:cs typeface="Arial" panose="020B0604020202020204" pitchFamily="34" charset="0"/>
            </a:rPr>
            <a:t>Letter graded course</a:t>
          </a:r>
        </a:p>
      </dsp:txBody>
      <dsp:txXfrm>
        <a:off x="3066943" y="1632188"/>
        <a:ext cx="2552913" cy="778638"/>
      </dsp:txXfrm>
    </dsp:sp>
    <dsp:sp modelId="{255D57AD-6FDC-5643-BF76-73AFD304D0F6}">
      <dsp:nvSpPr>
        <dsp:cNvPr id="0" name=""/>
        <dsp:cNvSpPr/>
      </dsp:nvSpPr>
      <dsp:spPr>
        <a:xfrm>
          <a:off x="6130439" y="987219"/>
          <a:ext cx="2552913" cy="778638"/>
        </a:xfrm>
        <a:prstGeom prst="rect">
          <a:avLst/>
        </a:prstGeom>
        <a:solidFill>
          <a:srgbClr val="C5E0B4"/>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b="1" kern="1200" dirty="0">
            <a:latin typeface="+mn-lt"/>
            <a:cs typeface="Arial" panose="020B0604020202020204" pitchFamily="34" charset="0"/>
          </a:endParaRPr>
        </a:p>
        <a:p>
          <a:pPr lvl="0" algn="ctr" defTabSz="711200">
            <a:lnSpc>
              <a:spcPct val="90000"/>
            </a:lnSpc>
            <a:spcBef>
              <a:spcPct val="0"/>
            </a:spcBef>
            <a:spcAft>
              <a:spcPct val="35000"/>
            </a:spcAft>
          </a:pPr>
          <a:r>
            <a:rPr lang="en-US" sz="1600" b="1" kern="1200" dirty="0">
              <a:latin typeface="+mn-lt"/>
              <a:cs typeface="Arial" panose="020B0604020202020204" pitchFamily="34" charset="0"/>
            </a:rPr>
            <a:t>Keep </a:t>
          </a:r>
        </a:p>
        <a:p>
          <a:pPr lvl="0" algn="ctr" defTabSz="711200">
            <a:lnSpc>
              <a:spcPct val="90000"/>
            </a:lnSpc>
            <a:spcBef>
              <a:spcPct val="0"/>
            </a:spcBef>
            <a:spcAft>
              <a:spcPct val="35000"/>
            </a:spcAft>
          </a:pPr>
          <a:r>
            <a:rPr lang="en-US" sz="1600" b="1" kern="1200" dirty="0">
              <a:latin typeface="+mn-lt"/>
              <a:cs typeface="Arial" panose="020B0604020202020204" pitchFamily="34" charset="0"/>
            </a:rPr>
            <a:t>letter grade</a:t>
          </a:r>
        </a:p>
        <a:p>
          <a:pPr lvl="0" algn="ctr" defTabSz="711200">
            <a:lnSpc>
              <a:spcPct val="90000"/>
            </a:lnSpc>
            <a:spcBef>
              <a:spcPct val="0"/>
            </a:spcBef>
            <a:spcAft>
              <a:spcPct val="35000"/>
            </a:spcAft>
          </a:pPr>
          <a:endParaRPr lang="en-US" sz="1600" b="0" kern="1200" dirty="0">
            <a:latin typeface="+mn-lt"/>
            <a:cs typeface="Arial" panose="020B0604020202020204" pitchFamily="34" charset="0"/>
          </a:endParaRPr>
        </a:p>
      </dsp:txBody>
      <dsp:txXfrm>
        <a:off x="6130439" y="987219"/>
        <a:ext cx="2552913" cy="778638"/>
      </dsp:txXfrm>
    </dsp:sp>
    <dsp:sp modelId="{B13360E4-C0A6-BF45-BDB2-CD1CE043FF48}">
      <dsp:nvSpPr>
        <dsp:cNvPr id="0" name=""/>
        <dsp:cNvSpPr/>
      </dsp:nvSpPr>
      <dsp:spPr>
        <a:xfrm>
          <a:off x="6130439" y="2084972"/>
          <a:ext cx="2552913" cy="970822"/>
        </a:xfrm>
        <a:prstGeom prst="rect">
          <a:avLst/>
        </a:prstGeom>
        <a:solidFill>
          <a:schemeClr val="accent6">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buNone/>
          </a:pPr>
          <a:r>
            <a:rPr lang="en-US" sz="1600" b="1" kern="1200" dirty="0">
              <a:latin typeface="+mn-lt"/>
              <a:cs typeface="Arial" panose="020B0604020202020204" pitchFamily="34" charset="0"/>
            </a:rPr>
            <a:t>S/NCR Option</a:t>
          </a:r>
        </a:p>
        <a:p>
          <a:pPr lvl="0" algn="ctr" defTabSz="711200">
            <a:lnSpc>
              <a:spcPct val="90000"/>
            </a:lnSpc>
            <a:spcBef>
              <a:spcPct val="0"/>
            </a:spcBef>
            <a:spcAft>
              <a:spcPct val="35000"/>
            </a:spcAft>
            <a:buFont typeface="+mj-lt"/>
            <a:buAutoNum type="arabicPeriod"/>
          </a:pPr>
          <a:r>
            <a:rPr lang="en-US" sz="1600" b="0" kern="1200" dirty="0" smtClean="0">
              <a:latin typeface="+mn-lt"/>
              <a:cs typeface="Arial" panose="020B0604020202020204" pitchFamily="34" charset="0"/>
            </a:rPr>
            <a:t> C</a:t>
          </a:r>
          <a:r>
            <a:rPr lang="en-US" sz="1600" b="0" kern="1200" dirty="0">
              <a:latin typeface="+mn-lt"/>
              <a:cs typeface="Arial" panose="020B0604020202020204" pitchFamily="34" charset="0"/>
            </a:rPr>
            <a:t>- or </a:t>
          </a:r>
          <a:r>
            <a:rPr lang="en-US" sz="1600" b="0" kern="1200" dirty="0" err="1">
              <a:latin typeface="+mn-lt"/>
              <a:cs typeface="Arial" panose="020B0604020202020204" pitchFamily="34" charset="0"/>
            </a:rPr>
            <a:t>higher</a:t>
          </a:r>
          <a:r>
            <a:rPr lang="en-US" sz="1600" b="0" kern="1200" dirty="0" err="1">
              <a:latin typeface="+mn-lt"/>
              <a:cs typeface="Arial" panose="020B0604020202020204" pitchFamily="34" charset="0"/>
              <a:sym typeface="Wingdings" pitchFamily="2" charset="2"/>
            </a:rPr>
            <a:t>S</a:t>
          </a:r>
          <a:endParaRPr lang="en-US" sz="1600" b="0" kern="1200" dirty="0">
            <a:latin typeface="+mn-lt"/>
            <a:cs typeface="Arial" panose="020B0604020202020204" pitchFamily="34" charset="0"/>
          </a:endParaRPr>
        </a:p>
        <a:p>
          <a:pPr lvl="0" algn="ctr" defTabSz="711200">
            <a:lnSpc>
              <a:spcPct val="90000"/>
            </a:lnSpc>
            <a:spcBef>
              <a:spcPct val="0"/>
            </a:spcBef>
            <a:spcAft>
              <a:spcPct val="35000"/>
            </a:spcAft>
            <a:buFont typeface="+mj-lt"/>
            <a:buAutoNum type="arabicPeriod"/>
          </a:pPr>
          <a:r>
            <a:rPr lang="en-US" sz="1600" b="0" kern="1200" dirty="0" smtClean="0">
              <a:latin typeface="+mn-lt"/>
              <a:cs typeface="Arial" panose="020B0604020202020204" pitchFamily="34" charset="0"/>
            </a:rPr>
            <a:t>below </a:t>
          </a:r>
          <a:r>
            <a:rPr lang="en-US" sz="1600" b="0" kern="1200" dirty="0">
              <a:latin typeface="+mn-lt"/>
              <a:cs typeface="Arial" panose="020B0604020202020204" pitchFamily="34" charset="0"/>
            </a:rPr>
            <a:t>C-</a:t>
          </a:r>
          <a:r>
            <a:rPr lang="en-US" sz="1600" b="0" kern="1200" dirty="0">
              <a:latin typeface="+mn-lt"/>
              <a:cs typeface="Arial" panose="020B0604020202020204" pitchFamily="34" charset="0"/>
              <a:sym typeface="Wingdings" pitchFamily="2" charset="2"/>
            </a:rPr>
            <a:t>NCR</a:t>
          </a:r>
          <a:endParaRPr lang="en-US" sz="1600" b="0" kern="1200" dirty="0">
            <a:latin typeface="+mn-lt"/>
            <a:cs typeface="Arial" panose="020B0604020202020204" pitchFamily="34" charset="0"/>
          </a:endParaRPr>
        </a:p>
      </dsp:txBody>
      <dsp:txXfrm>
        <a:off x="6130439" y="2084972"/>
        <a:ext cx="2552913" cy="970822"/>
      </dsp:txXfrm>
    </dsp:sp>
    <dsp:sp modelId="{FDFCE9F1-E972-8D4D-8560-6756CFB8B897}">
      <dsp:nvSpPr>
        <dsp:cNvPr id="0" name=""/>
        <dsp:cNvSpPr/>
      </dsp:nvSpPr>
      <dsp:spPr>
        <a:xfrm>
          <a:off x="3066943" y="2729941"/>
          <a:ext cx="2552913" cy="778638"/>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b="1" kern="1200" dirty="0">
            <a:latin typeface="+mn-lt"/>
            <a:cs typeface="Arial" panose="020B0604020202020204" pitchFamily="34" charset="0"/>
          </a:endParaRPr>
        </a:p>
        <a:p>
          <a:pPr lvl="0" algn="ctr" defTabSz="711200">
            <a:lnSpc>
              <a:spcPct val="90000"/>
            </a:lnSpc>
            <a:spcBef>
              <a:spcPct val="0"/>
            </a:spcBef>
            <a:spcAft>
              <a:spcPct val="35000"/>
            </a:spcAft>
          </a:pPr>
          <a:r>
            <a:rPr lang="en-US" sz="1600" b="1" kern="1200" dirty="0">
              <a:latin typeface="+mn-lt"/>
              <a:cs typeface="Arial" panose="020B0604020202020204" pitchFamily="34" charset="0"/>
            </a:rPr>
            <a:t>S/U course</a:t>
          </a:r>
        </a:p>
        <a:p>
          <a:pPr lvl="0" algn="ctr" defTabSz="711200">
            <a:lnSpc>
              <a:spcPct val="90000"/>
            </a:lnSpc>
            <a:spcBef>
              <a:spcPct val="0"/>
            </a:spcBef>
            <a:spcAft>
              <a:spcPct val="35000"/>
            </a:spcAft>
          </a:pPr>
          <a:r>
            <a:rPr lang="en-US" sz="1600" b="1" kern="1200" dirty="0">
              <a:latin typeface="+mn-lt"/>
              <a:cs typeface="Arial" panose="020B0604020202020204" pitchFamily="34" charset="0"/>
            </a:rPr>
            <a:t>reported as S/NCR</a:t>
          </a:r>
        </a:p>
        <a:p>
          <a:pPr lvl="0" algn="ctr" defTabSz="711200">
            <a:lnSpc>
              <a:spcPct val="90000"/>
            </a:lnSpc>
            <a:spcBef>
              <a:spcPct val="0"/>
            </a:spcBef>
            <a:spcAft>
              <a:spcPct val="35000"/>
            </a:spcAft>
          </a:pPr>
          <a:endParaRPr lang="en-US" sz="1600" b="0" kern="1200" dirty="0">
            <a:latin typeface="+mn-lt"/>
            <a:cs typeface="Arial" panose="020B0604020202020204" pitchFamily="34" charset="0"/>
          </a:endParaRPr>
        </a:p>
      </dsp:txBody>
      <dsp:txXfrm>
        <a:off x="3066943" y="2729941"/>
        <a:ext cx="2552913" cy="778638"/>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81FB5BE-D2E8-48C3-AB19-CEB50E5FED7C}" type="slidenum">
              <a:rPr lang="en-US" smtClean="0"/>
              <a:t>‹#›</a:t>
            </a:fld>
            <a:endParaRPr lang="en-US"/>
          </a:p>
        </p:txBody>
      </p:sp>
    </p:spTree>
    <p:extLst>
      <p:ext uri="{BB962C8B-B14F-4D97-AF65-F5344CB8AC3E}">
        <p14:creationId xmlns:p14="http://schemas.microsoft.com/office/powerpoint/2010/main" val="195781310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23937F9-3AA2-4E18-8D74-27A6253EC638}" type="slidenum">
              <a:rPr lang="en-US" smtClean="0"/>
              <a:t>‹#›</a:t>
            </a:fld>
            <a:endParaRPr lang="en-US"/>
          </a:p>
        </p:txBody>
      </p:sp>
    </p:spTree>
    <p:extLst>
      <p:ext uri="{BB962C8B-B14F-4D97-AF65-F5344CB8AC3E}">
        <p14:creationId xmlns:p14="http://schemas.microsoft.com/office/powerpoint/2010/main" val="286816169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Staff/Transitional</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423937F9-3AA2-4E18-8D74-27A6253EC638}" type="slidenum">
              <a:rPr lang="en-US" smtClean="0"/>
              <a:t>2</a:t>
            </a:fld>
            <a:endParaRPr lang="en-US"/>
          </a:p>
        </p:txBody>
      </p:sp>
    </p:spTree>
    <p:extLst>
      <p:ext uri="{BB962C8B-B14F-4D97-AF65-F5344CB8AC3E}">
        <p14:creationId xmlns:p14="http://schemas.microsoft.com/office/powerpoint/2010/main" val="1007933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Staff/Transitional</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423937F9-3AA2-4E18-8D74-27A6253EC638}" type="slidenum">
              <a:rPr lang="en-US" smtClean="0"/>
              <a:t>11</a:t>
            </a:fld>
            <a:endParaRPr lang="en-US"/>
          </a:p>
        </p:txBody>
      </p:sp>
    </p:spTree>
    <p:extLst>
      <p:ext uri="{BB962C8B-B14F-4D97-AF65-F5344CB8AC3E}">
        <p14:creationId xmlns:p14="http://schemas.microsoft.com/office/powerpoint/2010/main" val="1865196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Staff/Transitional</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423937F9-3AA2-4E18-8D74-27A6253EC638}" type="slidenum">
              <a:rPr lang="en-US" smtClean="0"/>
              <a:t>12</a:t>
            </a:fld>
            <a:endParaRPr lang="en-US"/>
          </a:p>
        </p:txBody>
      </p:sp>
    </p:spTree>
    <p:extLst>
      <p:ext uri="{BB962C8B-B14F-4D97-AF65-F5344CB8AC3E}">
        <p14:creationId xmlns:p14="http://schemas.microsoft.com/office/powerpoint/2010/main" val="201090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userDrawn="1"/>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userDrawn="1"/>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Title 1"/>
          <p:cNvSpPr>
            <a:spLocks noGrp="1"/>
          </p:cNvSpPr>
          <p:nvPr>
            <p:ph type="ctrTitle"/>
          </p:nvPr>
        </p:nvSpPr>
        <p:spPr>
          <a:xfrm>
            <a:off x="685800" y="2130425"/>
            <a:ext cx="7086600" cy="1470025"/>
          </a:xfrm>
        </p:spPr>
        <p:txBody>
          <a:bodyPr/>
          <a:lstStyle>
            <a:lvl1pPr algn="r">
              <a:defRPr b="1">
                <a:solidFill>
                  <a:srgbClr val="54585A"/>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3800"/>
            <a:ext cx="6400800" cy="1752600"/>
          </a:xfrm>
        </p:spPr>
        <p:txBody>
          <a:bodyPr>
            <a:normAutofit/>
          </a:bodyPr>
          <a:lstStyle>
            <a:lvl1pPr marL="0" indent="0" algn="r">
              <a:buNone/>
              <a:defRPr sz="2400">
                <a:solidFill>
                  <a:srgbClr val="C8102E"/>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003059319"/>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4D2C2-38F2-4D44-8941-F9226CAE0B22}" type="datetimeFigureOut">
              <a:rPr lang="en-US" smtClean="0"/>
              <a:t>3/31/20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1106816296"/>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4D2C2-38F2-4D44-8941-F9226CAE0B22}" type="datetimeFigureOut">
              <a:rPr lang="en-US" smtClean="0"/>
              <a:t>3/31/20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4169109274"/>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lumMod val="95000"/>
          </a:schemeClr>
        </a:solidFill>
        <a:effectLst/>
      </p:bgPr>
    </p:bg>
    <p:spTree>
      <p:nvGrpSpPr>
        <p:cNvPr id="1" name=""/>
        <p:cNvGrpSpPr/>
        <p:nvPr/>
      </p:nvGrpSpPr>
      <p:grpSpPr>
        <a:xfrm>
          <a:off x="0" y="0"/>
          <a:ext cx="0" cy="0"/>
          <a:chOff x="0" y="0"/>
          <a:chExt cx="0" cy="0"/>
        </a:xfrm>
      </p:grpSpPr>
      <p:grpSp>
        <p:nvGrpSpPr>
          <p:cNvPr id="9" name="Group 8"/>
          <p:cNvGrpSpPr/>
          <p:nvPr userDrawn="1"/>
        </p:nvGrpSpPr>
        <p:grpSpPr>
          <a:xfrm>
            <a:off x="0" y="0"/>
            <a:ext cx="9144000" cy="6858000"/>
            <a:chOff x="0" y="0"/>
            <a:chExt cx="9144000" cy="6858000"/>
          </a:xfrm>
        </p:grpSpPr>
        <p:sp>
          <p:nvSpPr>
            <p:cNvPr id="7" name="Freeform 6"/>
            <p:cNvSpPr>
              <a:spLocks/>
            </p:cNvSpPr>
            <p:nvPr userDrawn="1"/>
          </p:nvSpPr>
          <p:spPr bwMode="auto">
            <a:xfrm rot="10800000">
              <a:off x="0" y="0"/>
              <a:ext cx="9144000" cy="6858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userDrawn="1"/>
          </p:nvSpPr>
          <p:spPr bwMode="auto">
            <a:xfrm rot="10800000">
              <a:off x="0" y="0"/>
              <a:ext cx="685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dirty="0">
                <a:solidFill>
                  <a:prstClr val="white"/>
                </a:solidFill>
              </a:endParaRPr>
            </a:p>
          </p:txBody>
        </p:sp>
      </p:grpSp>
      <p:sp>
        <p:nvSpPr>
          <p:cNvPr id="2" name="Title 1"/>
          <p:cNvSpPr>
            <a:spLocks noGrp="1"/>
          </p:cNvSpPr>
          <p:nvPr>
            <p:ph type="title"/>
          </p:nvPr>
        </p:nvSpPr>
        <p:spPr/>
        <p:txBody>
          <a:bodyPr/>
          <a:lstStyle>
            <a:lvl1pPr>
              <a:defRPr>
                <a:solidFill>
                  <a:srgbClr val="54585A"/>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lgn="ctr">
              <a:defRPr>
                <a:latin typeface="Century Gothic" panose="020B0502020202020204" pitchFamily="34" charset="0"/>
              </a:defRPr>
            </a:lvl1pPr>
          </a:lstStyle>
          <a:p>
            <a:fld id="{3994D2C2-38F2-4D44-8941-F9226CAE0B22}" type="datetimeFigureOut">
              <a:rPr lang="en-US" smtClean="0"/>
              <a:pPr/>
              <a:t>3/31/20</a:t>
            </a:fld>
            <a:endParaRPr lang="en-US" dirty="0"/>
          </a:p>
        </p:txBody>
      </p:sp>
      <p:sp>
        <p:nvSpPr>
          <p:cNvPr id="5" name="Footer Placeholder 4"/>
          <p:cNvSpPr>
            <a:spLocks noGrp="1"/>
          </p:cNvSpPr>
          <p:nvPr>
            <p:ph type="ftr" sz="quarter" idx="11"/>
          </p:nvPr>
        </p:nvSpPr>
        <p:spPr/>
        <p:txBody>
          <a:bodyPr/>
          <a:lstStyle>
            <a:lvl1pPr>
              <a:defRPr>
                <a:latin typeface="Century Gothic" panose="020B0502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lgn="ctr">
              <a:defRPr>
                <a:latin typeface="Century Gothic" panose="020B0502020202020204" pitchFamily="34" charset="0"/>
              </a:defRPr>
            </a:lvl1pPr>
          </a:lstStyle>
          <a:p>
            <a:fld id="{A15EBC93-49DB-4025-BC4F-07436E4DA1BB}" type="slidenum">
              <a:rPr lang="en-US" smtClean="0"/>
              <a:pPr/>
              <a:t>‹#›</a:t>
            </a:fld>
            <a:endParaRPr lang="en-US" dirty="0"/>
          </a:p>
        </p:txBody>
      </p:sp>
    </p:spTree>
    <p:extLst>
      <p:ext uri="{BB962C8B-B14F-4D97-AF65-F5344CB8AC3E}">
        <p14:creationId xmlns:p14="http://schemas.microsoft.com/office/powerpoint/2010/main" val="1358651358"/>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userDrawn="1"/>
        </p:nvSpPr>
        <p:spPr bwMode="auto">
          <a:xfrm>
            <a:off x="0" y="4876800"/>
            <a:ext cx="9144000" cy="1988288"/>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userDrawn="1"/>
        </p:nvSpPr>
        <p:spPr bwMode="auto">
          <a:xfrm>
            <a:off x="7772400" y="0"/>
            <a:ext cx="13716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Title 1"/>
          <p:cNvSpPr>
            <a:spLocks noGrp="1"/>
          </p:cNvSpPr>
          <p:nvPr>
            <p:ph type="title"/>
          </p:nvPr>
        </p:nvSpPr>
        <p:spPr>
          <a:xfrm>
            <a:off x="722313" y="4406900"/>
            <a:ext cx="7772400" cy="1362075"/>
          </a:xfrm>
        </p:spPr>
        <p:txBody>
          <a:bodyPr anchor="t">
            <a:normAutofit/>
          </a:bodyPr>
          <a:lstStyle>
            <a:lvl1pPr algn="l">
              <a:defRPr sz="3600" b="1" cap="all">
                <a:solidFill>
                  <a:srgbClr val="54585A"/>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96652712"/>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rgbClr val="54585A"/>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ln>
            <a:noFill/>
          </a:ln>
        </p:spPr>
        <p:txBody>
          <a:bodyPr/>
          <a:lstStyle>
            <a:lvl1pPr>
              <a:defRPr sz="2800">
                <a:solidFill>
                  <a:schemeClr val="tx1"/>
                </a:solidFill>
                <a:latin typeface="Century Gothic" panose="020B0502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4" name="Content Placeholder 3"/>
          <p:cNvSpPr>
            <a:spLocks noGrp="1"/>
          </p:cNvSpPr>
          <p:nvPr>
            <p:ph sz="half" idx="2"/>
          </p:nvPr>
        </p:nvSpPr>
        <p:spPr>
          <a:xfrm>
            <a:off x="4648200" y="1600200"/>
            <a:ext cx="4038600" cy="4525963"/>
          </a:xfrm>
        </p:spPr>
        <p:txBody>
          <a:bodyPr anchor="ctr"/>
          <a:lstStyle>
            <a:lvl1pPr marL="0" indent="0">
              <a:lnSpc>
                <a:spcPct val="150000"/>
              </a:lnSpc>
              <a:buNone/>
              <a:defRPr sz="2800">
                <a:solidFill>
                  <a:schemeClr val="tx1"/>
                </a:solidFill>
                <a:latin typeface="Century Gothic" panose="020B0502020202020204" pitchFamily="34" charset="0"/>
              </a:defRPr>
            </a:lvl1pPr>
            <a:lvl2pPr>
              <a:lnSpc>
                <a:spcPct val="150000"/>
              </a:lnSpc>
              <a:defRPr sz="2400">
                <a:solidFill>
                  <a:schemeClr val="tx1"/>
                </a:solidFill>
                <a:latin typeface="Century Gothic" panose="020B0502020202020204" pitchFamily="34" charset="0"/>
              </a:defRPr>
            </a:lvl2pPr>
            <a:lvl3pPr>
              <a:lnSpc>
                <a:spcPct val="150000"/>
              </a:lnSpc>
              <a:defRPr sz="2000">
                <a:solidFill>
                  <a:schemeClr val="tx1"/>
                </a:solidFill>
                <a:latin typeface="Century Gothic" panose="020B0502020202020204" pitchFamily="34" charset="0"/>
              </a:defRPr>
            </a:lvl3pPr>
            <a:lvl4pPr>
              <a:lnSpc>
                <a:spcPct val="150000"/>
              </a:lnSpc>
              <a:defRPr sz="1800">
                <a:solidFill>
                  <a:schemeClr val="tx1"/>
                </a:solidFill>
                <a:latin typeface="Century Gothic" panose="020B0502020202020204" pitchFamily="34" charset="0"/>
              </a:defRPr>
            </a:lvl4pPr>
            <a:lvl5pPr>
              <a:lnSpc>
                <a:spcPct val="150000"/>
              </a:lnSpc>
              <a:defRPr sz="1800">
                <a:solidFill>
                  <a:schemeClr val="tx1"/>
                </a:solidFill>
                <a:latin typeface="Century Gothic" panose="020B0502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lgn="ctr">
              <a:defRPr>
                <a:latin typeface="Century Gothic" panose="020B0502020202020204" pitchFamily="34" charset="0"/>
              </a:defRPr>
            </a:lvl1pPr>
          </a:lstStyle>
          <a:p>
            <a:fld id="{3994D2C2-38F2-4D44-8941-F9226CAE0B22}" type="datetimeFigureOut">
              <a:rPr lang="en-US" smtClean="0"/>
              <a:pPr/>
              <a:t>3/31/20</a:t>
            </a:fld>
            <a:endParaRPr lang="en-US" dirty="0"/>
          </a:p>
        </p:txBody>
      </p:sp>
      <p:sp>
        <p:nvSpPr>
          <p:cNvPr id="6" name="Footer Placeholder 5"/>
          <p:cNvSpPr>
            <a:spLocks noGrp="1"/>
          </p:cNvSpPr>
          <p:nvPr>
            <p:ph type="ftr" sz="quarter" idx="11"/>
          </p:nvPr>
        </p:nvSpPr>
        <p:spPr/>
        <p:txBody>
          <a:bodyPr/>
          <a:lstStyle>
            <a:lvl1pPr>
              <a:defRPr>
                <a:solidFill>
                  <a:srgbClr val="54585A"/>
                </a:solidFill>
                <a:latin typeface="Century Gothic" panose="020B0502020202020204" pitchFamily="34" charset="0"/>
              </a:defRPr>
            </a:lvl1pPr>
          </a:lstStyle>
          <a:p>
            <a:endParaRPr lang="en-US" dirty="0"/>
          </a:p>
        </p:txBody>
      </p:sp>
      <p:grpSp>
        <p:nvGrpSpPr>
          <p:cNvPr id="8" name="Group 7"/>
          <p:cNvGrpSpPr/>
          <p:nvPr userDrawn="1"/>
        </p:nvGrpSpPr>
        <p:grpSpPr>
          <a:xfrm>
            <a:off x="0" y="0"/>
            <a:ext cx="9144000" cy="6858000"/>
            <a:chOff x="0" y="0"/>
            <a:chExt cx="9144000" cy="6858000"/>
          </a:xfrm>
        </p:grpSpPr>
        <p:sp>
          <p:nvSpPr>
            <p:cNvPr id="9" name="Freeform 8"/>
            <p:cNvSpPr>
              <a:spLocks/>
            </p:cNvSpPr>
            <p:nvPr userDrawn="1"/>
          </p:nvSpPr>
          <p:spPr bwMode="auto">
            <a:xfrm rot="10800000">
              <a:off x="0" y="0"/>
              <a:ext cx="9144000" cy="6858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0" name="Freeform 9"/>
            <p:cNvSpPr>
              <a:spLocks/>
            </p:cNvSpPr>
            <p:nvPr userDrawn="1"/>
          </p:nvSpPr>
          <p:spPr bwMode="auto">
            <a:xfrm rot="10800000">
              <a:off x="0" y="0"/>
              <a:ext cx="685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dirty="0">
                <a:solidFill>
                  <a:prstClr val="white"/>
                </a:solidFill>
              </a:endParaRPr>
            </a:p>
          </p:txBody>
        </p:sp>
      </p:grpSp>
      <p:sp>
        <p:nvSpPr>
          <p:cNvPr id="7" name="Slide Number Placeholder 6"/>
          <p:cNvSpPr>
            <a:spLocks noGrp="1"/>
          </p:cNvSpPr>
          <p:nvPr>
            <p:ph type="sldNum" sz="quarter" idx="12"/>
          </p:nvPr>
        </p:nvSpPr>
        <p:spPr/>
        <p:txBody>
          <a:bodyPr/>
          <a:lstStyle>
            <a:lvl1pPr algn="ctr">
              <a:defRPr>
                <a:solidFill>
                  <a:srgbClr val="54585A"/>
                </a:solidFill>
                <a:latin typeface="Century Gothic" panose="020B0502020202020204" pitchFamily="34" charset="0"/>
              </a:defRPr>
            </a:lvl1pPr>
          </a:lstStyle>
          <a:p>
            <a:fld id="{A15EBC93-49DB-4025-BC4F-07436E4DA1BB}" type="slidenum">
              <a:rPr lang="en-US" smtClean="0"/>
              <a:pPr/>
              <a:t>‹#›</a:t>
            </a:fld>
            <a:endParaRPr lang="en-US" dirty="0"/>
          </a:p>
        </p:txBody>
      </p:sp>
    </p:spTree>
    <p:extLst>
      <p:ext uri="{BB962C8B-B14F-4D97-AF65-F5344CB8AC3E}">
        <p14:creationId xmlns:p14="http://schemas.microsoft.com/office/powerpoint/2010/main" val="3306003613"/>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lumMod val="95000"/>
          </a:schemeClr>
        </a:solidFill>
        <a:effectLst/>
      </p:bgPr>
    </p:bg>
    <p:spTree>
      <p:nvGrpSpPr>
        <p:cNvPr id="1" name=""/>
        <p:cNvGrpSpPr/>
        <p:nvPr/>
      </p:nvGrpSpPr>
      <p:grpSpPr>
        <a:xfrm>
          <a:off x="0" y="0"/>
          <a:ext cx="0" cy="0"/>
          <a:chOff x="0" y="0"/>
          <a:chExt cx="0" cy="0"/>
        </a:xfrm>
      </p:grpSpPr>
      <p:grpSp>
        <p:nvGrpSpPr>
          <p:cNvPr id="10" name="Group 9"/>
          <p:cNvGrpSpPr/>
          <p:nvPr userDrawn="1"/>
        </p:nvGrpSpPr>
        <p:grpSpPr>
          <a:xfrm>
            <a:off x="0" y="0"/>
            <a:ext cx="9144000" cy="6858000"/>
            <a:chOff x="0" y="0"/>
            <a:chExt cx="9144000" cy="6858000"/>
          </a:xfrm>
        </p:grpSpPr>
        <p:sp>
          <p:nvSpPr>
            <p:cNvPr id="11" name="Freeform 10"/>
            <p:cNvSpPr>
              <a:spLocks/>
            </p:cNvSpPr>
            <p:nvPr userDrawn="1"/>
          </p:nvSpPr>
          <p:spPr bwMode="auto">
            <a:xfrm rot="10800000">
              <a:off x="0" y="0"/>
              <a:ext cx="9144000" cy="6858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2" name="Freeform 11"/>
            <p:cNvSpPr>
              <a:spLocks/>
            </p:cNvSpPr>
            <p:nvPr userDrawn="1"/>
          </p:nvSpPr>
          <p:spPr bwMode="auto">
            <a:xfrm rot="10800000">
              <a:off x="0" y="0"/>
              <a:ext cx="685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dirty="0">
                <a:solidFill>
                  <a:prstClr val="white"/>
                </a:solidFill>
              </a:endParaRPr>
            </a:p>
          </p:txBody>
        </p:sp>
      </p:grpSp>
      <p:sp>
        <p:nvSpPr>
          <p:cNvPr id="2" name="Title 1"/>
          <p:cNvSpPr>
            <a:spLocks noGrp="1"/>
          </p:cNvSpPr>
          <p:nvPr>
            <p:ph type="title"/>
          </p:nvPr>
        </p:nvSpPr>
        <p:spPr/>
        <p:txBody>
          <a:bodyPr/>
          <a:lstStyle>
            <a:lvl1pPr>
              <a:defRPr>
                <a:solidFill>
                  <a:srgbClr val="54585A"/>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lgn="ctr">
              <a:defRPr>
                <a:latin typeface="Century Gothic" panose="020B0502020202020204" pitchFamily="34" charset="0"/>
              </a:defRPr>
            </a:lvl1pPr>
          </a:lstStyle>
          <a:p>
            <a:fld id="{3994D2C2-38F2-4D44-8941-F9226CAE0B22}" type="datetimeFigureOut">
              <a:rPr lang="en-US" smtClean="0"/>
              <a:pPr/>
              <a:t>3/31/20</a:t>
            </a:fld>
            <a:endParaRPr lang="en-US" dirty="0"/>
          </a:p>
        </p:txBody>
      </p:sp>
      <p:sp>
        <p:nvSpPr>
          <p:cNvPr id="8" name="Footer Placeholder 7"/>
          <p:cNvSpPr>
            <a:spLocks noGrp="1"/>
          </p:cNvSpPr>
          <p:nvPr>
            <p:ph type="ftr" sz="quarter" idx="11"/>
          </p:nvPr>
        </p:nvSpPr>
        <p:spPr/>
        <p:txBody>
          <a:bodyPr/>
          <a:lstStyle>
            <a:lvl1pPr>
              <a:defRPr>
                <a:solidFill>
                  <a:srgbClr val="54585A"/>
                </a:solidFill>
                <a:latin typeface="Century Gothic" panose="020B0502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lgn="ctr">
              <a:defRPr>
                <a:latin typeface="Century Gothic" panose="020B0502020202020204" pitchFamily="34" charset="0"/>
              </a:defRPr>
            </a:lvl1pPr>
          </a:lstStyle>
          <a:p>
            <a:fld id="{A15EBC93-49DB-4025-BC4F-07436E4DA1BB}" type="slidenum">
              <a:rPr lang="en-US" smtClean="0"/>
              <a:pPr/>
              <a:t>‹#›</a:t>
            </a:fld>
            <a:endParaRPr lang="en-US" dirty="0"/>
          </a:p>
        </p:txBody>
      </p:sp>
    </p:spTree>
    <p:extLst>
      <p:ext uri="{BB962C8B-B14F-4D97-AF65-F5344CB8AC3E}">
        <p14:creationId xmlns:p14="http://schemas.microsoft.com/office/powerpoint/2010/main" val="2101836669"/>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4D2C2-38F2-4D44-8941-F9226CAE0B22}" type="datetimeFigureOut">
              <a:rPr lang="en-US" smtClean="0"/>
              <a:t>3/31/20</a:t>
            </a:fld>
            <a:endParaRPr lang="en-US"/>
          </a:p>
        </p:txBody>
      </p:sp>
      <p:sp>
        <p:nvSpPr>
          <p:cNvPr id="4" name="Footer Placeholder 3"/>
          <p:cNvSpPr>
            <a:spLocks noGrp="1"/>
          </p:cNvSpPr>
          <p:nvPr>
            <p:ph type="ftr" sz="quarter" idx="11"/>
          </p:nvPr>
        </p:nvSpPr>
        <p:spPr/>
        <p:txBody>
          <a:bodyPr/>
          <a:lstStyle/>
          <a:p>
            <a:endParaRPr lang="en-US"/>
          </a:p>
        </p:txBody>
      </p:sp>
      <p:grpSp>
        <p:nvGrpSpPr>
          <p:cNvPr id="6" name="Group 5"/>
          <p:cNvGrpSpPr/>
          <p:nvPr userDrawn="1"/>
        </p:nvGrpSpPr>
        <p:grpSpPr>
          <a:xfrm>
            <a:off x="0" y="0"/>
            <a:ext cx="9144000" cy="6858000"/>
            <a:chOff x="0" y="0"/>
            <a:chExt cx="9144000" cy="6858000"/>
          </a:xfrm>
        </p:grpSpPr>
        <p:sp>
          <p:nvSpPr>
            <p:cNvPr id="7" name="Freeform 6"/>
            <p:cNvSpPr>
              <a:spLocks/>
            </p:cNvSpPr>
            <p:nvPr userDrawn="1"/>
          </p:nvSpPr>
          <p:spPr bwMode="auto">
            <a:xfrm rot="10800000">
              <a:off x="0" y="0"/>
              <a:ext cx="9144000" cy="6858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rgbClr val="C8102E">
                <a:alpha val="97000"/>
              </a:srgb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userDrawn="1"/>
          </p:nvSpPr>
          <p:spPr bwMode="auto">
            <a:xfrm rot="10800000">
              <a:off x="0" y="0"/>
              <a:ext cx="685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rgbClr val="9E2A2F">
                <a:alpha val="94000"/>
              </a:srgb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dirty="0">
                <a:solidFill>
                  <a:prstClr val="white"/>
                </a:solidFill>
              </a:endParaRPr>
            </a:p>
          </p:txBody>
        </p:sp>
      </p:grpSp>
      <p:sp>
        <p:nvSpPr>
          <p:cNvPr id="5" name="Slide Number Placeholder 4"/>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1925420629"/>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D2C2-38F2-4D44-8941-F9226CAE0B22}" type="datetimeFigureOut">
              <a:rPr lang="en-US" smtClean="0"/>
              <a:t>3/31/20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1926420212"/>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4D2C2-38F2-4D44-8941-F9226CAE0B22}" type="datetimeFigureOut">
              <a:rPr lang="en-US" smtClean="0"/>
              <a:t>3/31/20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1026806277"/>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4D2C2-38F2-4D44-8941-F9226CAE0B22}" type="datetimeFigureOut">
              <a:rPr lang="en-US" smtClean="0"/>
              <a:t>3/31/20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EBC93-49DB-4025-BC4F-07436E4DA1BB}" type="slidenum">
              <a:rPr lang="en-US" smtClean="0"/>
              <a:t>‹#›</a:t>
            </a:fld>
            <a:endParaRPr lang="en-US"/>
          </a:p>
        </p:txBody>
      </p:sp>
    </p:spTree>
    <p:extLst>
      <p:ext uri="{BB962C8B-B14F-4D97-AF65-F5344CB8AC3E}">
        <p14:creationId xmlns:p14="http://schemas.microsoft.com/office/powerpoint/2010/main" val="323244066"/>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anose="020B0502020202020204" pitchFamily="34" charset="0"/>
              </a:defRPr>
            </a:lvl1pPr>
          </a:lstStyle>
          <a:p>
            <a:fld id="{3994D2C2-38F2-4D44-8941-F9226CAE0B22}" type="datetimeFigureOut">
              <a:rPr lang="en-US" smtClean="0"/>
              <a:pPr/>
              <a:t>3/31/20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anose="020B0502020202020204" pitchFamily="34" charset="0"/>
                <a:ea typeface="Adobe Gothic Std B" panose="020B0800000000000000" pitchFamily="34" charset="-128"/>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anose="020B0502020202020204" pitchFamily="34" charset="0"/>
              </a:defRPr>
            </a:lvl1pPr>
          </a:lstStyle>
          <a:p>
            <a:fld id="{A15EBC93-49DB-4025-BC4F-07436E4DA1BB}" type="slidenum">
              <a:rPr lang="en-US" smtClean="0"/>
              <a:pPr/>
              <a:t>‹#›</a:t>
            </a:fld>
            <a:endParaRPr lang="en-US" dirty="0"/>
          </a:p>
        </p:txBody>
      </p:sp>
    </p:spTree>
    <p:extLst>
      <p:ext uri="{BB962C8B-B14F-4D97-AF65-F5344CB8AC3E}">
        <p14:creationId xmlns:p14="http://schemas.microsoft.com/office/powerpoint/2010/main" val="252145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000" kern="1200" cap="all" baseline="0">
          <a:solidFill>
            <a:schemeClr val="tx1"/>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uh.edu/provost/policies-resources/student/interim-graduate-grade-policy/index"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hyperlink" Target="file://localhost/tel/(713)-743-1010" TargetMode="External"/><Relationship Id="rId4" Type="http://schemas.openxmlformats.org/officeDocument/2006/relationships/hyperlink" Target="mailto:sfa@central.uh.edu" TargetMode="External"/><Relationship Id="rId1" Type="http://schemas.openxmlformats.org/officeDocument/2006/relationships/slideLayout" Target="../slideLayouts/slideLayout2.xml"/><Relationship Id="rId2" Type="http://schemas.openxmlformats.org/officeDocument/2006/relationships/hyperlink" Target="mailto:UHGIBILL@uh.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ublications.uh.edu/content.php?catoid=33&amp;navoid=1228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ts val="0"/>
              </a:spcBef>
            </a:pPr>
            <a:r>
              <a:rPr lang="en-US" sz="6000" cap="none" dirty="0">
                <a:ln>
                  <a:solidFill>
                    <a:srgbClr val="888B8D"/>
                  </a:solidFill>
                </a:ln>
                <a:solidFill>
                  <a:srgbClr val="C8102E"/>
                </a:solidFill>
                <a:effectLst>
                  <a:outerShdw blurRad="38100" dist="38100" dir="2700000" algn="tl">
                    <a:srgbClr val="000000">
                      <a:alpha val="43137"/>
                    </a:srgbClr>
                  </a:outerShdw>
                </a:effectLst>
                <a:latin typeface="Franklin Gothic Demi" panose="020B0703020102020204" pitchFamily="34" charset="0"/>
                <a:ea typeface="+mn-ea"/>
                <a:cs typeface="+mn-cs"/>
              </a:rPr>
              <a:t/>
            </a:r>
            <a:br>
              <a:rPr lang="en-US" sz="6000" cap="none" dirty="0">
                <a:ln>
                  <a:solidFill>
                    <a:srgbClr val="888B8D"/>
                  </a:solidFill>
                </a:ln>
                <a:solidFill>
                  <a:srgbClr val="C8102E"/>
                </a:solidFill>
                <a:effectLst>
                  <a:outerShdw blurRad="38100" dist="38100" dir="2700000" algn="tl">
                    <a:srgbClr val="000000">
                      <a:alpha val="43137"/>
                    </a:srgbClr>
                  </a:outerShdw>
                </a:effectLst>
                <a:latin typeface="Franklin Gothic Demi" panose="020B0703020102020204" pitchFamily="34" charset="0"/>
                <a:ea typeface="+mn-ea"/>
                <a:cs typeface="+mn-cs"/>
              </a:rPr>
            </a:br>
            <a:endParaRPr lang="en-US" dirty="0"/>
          </a:p>
        </p:txBody>
      </p:sp>
      <p:pic>
        <p:nvPicPr>
          <p:cNvPr id="4" name="Content Placeholder 3"/>
          <p:cNvPicPr>
            <a:picLocks noGrp="1" noChangeAspect="1"/>
          </p:cNvPicPr>
          <p:nvPr>
            <p:ph sz="half" idx="2"/>
          </p:nvPr>
        </p:nvPicPr>
        <p:blipFill>
          <a:blip r:embed="rId2"/>
          <a:stretch>
            <a:fillRect/>
          </a:stretch>
        </p:blipFill>
        <p:spPr>
          <a:xfrm>
            <a:off x="990600" y="2971800"/>
            <a:ext cx="2798307" cy="2133600"/>
          </a:xfrm>
          <a:prstGeom prst="rect">
            <a:avLst/>
          </a:prstGeom>
        </p:spPr>
      </p:pic>
      <p:sp>
        <p:nvSpPr>
          <p:cNvPr id="7" name="Text Placeholder 6"/>
          <p:cNvSpPr>
            <a:spLocks noGrp="1"/>
          </p:cNvSpPr>
          <p:nvPr>
            <p:ph type="body" sz="quarter" idx="3"/>
          </p:nvPr>
        </p:nvSpPr>
        <p:spPr>
          <a:xfrm>
            <a:off x="5029200" y="2286000"/>
            <a:ext cx="4041775" cy="4267200"/>
          </a:xfrm>
        </p:spPr>
        <p:txBody>
          <a:bodyPr>
            <a:normAutofit fontScale="85000" lnSpcReduction="20000"/>
          </a:bodyPr>
          <a:lstStyle/>
          <a:p>
            <a:pPr lvl="0" algn="ctr"/>
            <a:endParaRPr lang="en-US" sz="2800" dirty="0" smtClean="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endParaRPr lang="en-US" sz="2800" dirty="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r>
              <a:rPr lang="en-US" sz="2800" dirty="0" smtClean="0">
                <a:solidFill>
                  <a:prstClr val="black"/>
                </a:solidFill>
                <a:effectLst>
                  <a:outerShdw blurRad="38100" dist="38100" dir="2700000" algn="tl">
                    <a:srgbClr val="000000">
                      <a:alpha val="43137"/>
                    </a:srgbClr>
                  </a:outerShdw>
                </a:effectLst>
                <a:latin typeface="Franklin Gothic Medium" panose="020B0603020102020204" pitchFamily="34" charset="0"/>
              </a:rPr>
              <a:t>GRAD ADVISOR ZOOM MEETING </a:t>
            </a:r>
            <a:endParaRPr lang="en-US" sz="2800" dirty="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r>
              <a:rPr lang="en-US" sz="2800" dirty="0" smtClean="0">
                <a:solidFill>
                  <a:prstClr val="black"/>
                </a:solidFill>
                <a:effectLst>
                  <a:outerShdw blurRad="38100" dist="38100" dir="2700000" algn="tl">
                    <a:srgbClr val="000000">
                      <a:alpha val="43137"/>
                    </a:srgbClr>
                  </a:outerShdw>
                </a:effectLst>
                <a:latin typeface="Franklin Gothic Medium" panose="020B0603020102020204" pitchFamily="34" charset="0"/>
              </a:rPr>
              <a:t>3/31/2020</a:t>
            </a:r>
          </a:p>
          <a:p>
            <a:pPr lvl="0" algn="ctr"/>
            <a:r>
              <a:rPr lang="en-US" sz="2800" dirty="0" smtClean="0">
                <a:solidFill>
                  <a:prstClr val="black"/>
                </a:solidFill>
                <a:effectLst>
                  <a:outerShdw blurRad="38100" dist="38100" dir="2700000" algn="tl">
                    <a:srgbClr val="000000">
                      <a:alpha val="43137"/>
                    </a:srgbClr>
                  </a:outerShdw>
                </a:effectLst>
                <a:latin typeface="Franklin Gothic Medium" panose="020B0603020102020204" pitchFamily="34" charset="0"/>
              </a:rPr>
              <a:t>10:00 – 11:00 am</a:t>
            </a:r>
          </a:p>
          <a:p>
            <a:pPr lvl="0" algn="ctr"/>
            <a:endParaRPr lang="en-US" sz="2800" dirty="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endParaRPr lang="en-US" sz="2800" dirty="0" smtClean="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endParaRPr lang="en-US" sz="2800" dirty="0">
              <a:solidFill>
                <a:prstClr val="black"/>
              </a:solidFill>
              <a:effectLst>
                <a:outerShdw blurRad="38100" dist="38100" dir="2700000" algn="tl">
                  <a:srgbClr val="000000">
                    <a:alpha val="43137"/>
                  </a:srgbClr>
                </a:outerShdw>
              </a:effectLst>
              <a:latin typeface="Franklin Gothic Medium" panose="020B0603020102020204" pitchFamily="34" charset="0"/>
            </a:endParaRPr>
          </a:p>
          <a:p>
            <a:pPr lvl="0" algn="ctr"/>
            <a:r>
              <a:rPr lang="en-US" sz="2800" i="1" dirty="0" smtClean="0">
                <a:solidFill>
                  <a:srgbClr val="C00000"/>
                </a:solidFill>
                <a:effectLst>
                  <a:outerShdw blurRad="38100" dist="38100" dir="2700000" algn="tl">
                    <a:srgbClr val="000000">
                      <a:alpha val="43137"/>
                    </a:srgbClr>
                  </a:outerShdw>
                </a:effectLst>
                <a:latin typeface="Franklin Gothic Medium" panose="020B0603020102020204" pitchFamily="34" charset="0"/>
              </a:rPr>
              <a:t>Meeting will start shortly. Please mute your mics and turn off your video.</a:t>
            </a:r>
            <a:endParaRPr lang="en-US" sz="2800" i="1" dirty="0">
              <a:solidFill>
                <a:srgbClr val="C00000"/>
              </a:solidFill>
              <a:effectLst>
                <a:outerShdw blurRad="38100" dist="38100" dir="2700000" algn="tl">
                  <a:srgbClr val="000000">
                    <a:alpha val="43137"/>
                  </a:srgbClr>
                </a:outerShdw>
              </a:effectLst>
              <a:latin typeface="Franklin Gothic Medium" panose="020B0603020102020204" pitchFamily="34" charset="0"/>
            </a:endParaRPr>
          </a:p>
          <a:p>
            <a:pPr lvl="0" algn="ctr">
              <a:lnSpc>
                <a:spcPct val="150000"/>
              </a:lnSpc>
            </a:pPr>
            <a:endParaRPr lang="en-US" sz="2800" dirty="0" smtClean="0">
              <a:solidFill>
                <a:prstClr val="black"/>
              </a:solidFill>
              <a:latin typeface="Franklin Gothic Book" panose="020B0503020102020204"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960" y="6477000"/>
            <a:ext cx="5212080" cy="269093"/>
          </a:xfrm>
          <a:prstGeom prst="rect">
            <a:avLst/>
          </a:prstGeom>
        </p:spPr>
      </p:pic>
      <p:sp>
        <p:nvSpPr>
          <p:cNvPr id="9" name="TextBox 8"/>
          <p:cNvSpPr txBox="1"/>
          <p:nvPr/>
        </p:nvSpPr>
        <p:spPr>
          <a:xfrm>
            <a:off x="762000" y="615232"/>
            <a:ext cx="8915400" cy="646331"/>
          </a:xfrm>
          <a:prstGeom prst="rect">
            <a:avLst/>
          </a:prstGeom>
          <a:noFill/>
        </p:spPr>
        <p:txBody>
          <a:bodyPr wrap="square" rtlCol="0">
            <a:spAutoFit/>
          </a:bodyPr>
          <a:lstStyle/>
          <a:p>
            <a:r>
              <a:rPr lang="en-US" sz="3600" dirty="0" smtClean="0"/>
              <a:t>GRADUATE SCHOOL POLICY UPDATES</a:t>
            </a:r>
            <a:endParaRPr lang="en-US" sz="3600" dirty="0"/>
          </a:p>
        </p:txBody>
      </p:sp>
    </p:spTree>
    <p:extLst>
      <p:ext uri="{BB962C8B-B14F-4D97-AF65-F5344CB8AC3E}">
        <p14:creationId xmlns:p14="http://schemas.microsoft.com/office/powerpoint/2010/main" val="1050413205"/>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spcBef>
                <a:spcPts val="0"/>
              </a:spcBef>
            </a:pPr>
            <a:r>
              <a:rPr lang="en-US" sz="6000" cap="none" dirty="0">
                <a:ln>
                  <a:solidFill>
                    <a:srgbClr val="888B8D"/>
                  </a:solidFill>
                </a:ln>
                <a:solidFill>
                  <a:srgbClr val="C8102E"/>
                </a:solidFill>
                <a:effectLst>
                  <a:outerShdw blurRad="38100" dist="38100" dir="2700000" algn="tl">
                    <a:srgbClr val="000000">
                      <a:alpha val="43137"/>
                    </a:srgbClr>
                  </a:outerShdw>
                </a:effectLst>
                <a:latin typeface="Franklin Gothic Demi" panose="020B0703020102020204" pitchFamily="34" charset="0"/>
                <a:ea typeface="+mn-ea"/>
                <a:cs typeface="+mn-cs"/>
              </a:rPr>
              <a:t/>
            </a:r>
            <a:br>
              <a:rPr lang="en-US" sz="6000" cap="none" dirty="0">
                <a:ln>
                  <a:solidFill>
                    <a:srgbClr val="888B8D"/>
                  </a:solidFill>
                </a:ln>
                <a:solidFill>
                  <a:srgbClr val="C8102E"/>
                </a:solidFill>
                <a:effectLst>
                  <a:outerShdw blurRad="38100" dist="38100" dir="2700000" algn="tl">
                    <a:srgbClr val="000000">
                      <a:alpha val="43137"/>
                    </a:srgbClr>
                  </a:outerShdw>
                </a:effectLst>
                <a:latin typeface="Franklin Gothic Demi" panose="020B0703020102020204" pitchFamily="34" charset="0"/>
                <a:ea typeface="+mn-ea"/>
                <a:cs typeface="+mn-cs"/>
              </a:rPr>
            </a:br>
            <a:endParaRPr lang="en-US" dirty="0"/>
          </a:p>
        </p:txBody>
      </p:sp>
      <p:sp>
        <p:nvSpPr>
          <p:cNvPr id="3" name="Content Placeholder 2"/>
          <p:cNvSpPr>
            <a:spLocks noGrp="1"/>
          </p:cNvSpPr>
          <p:nvPr>
            <p:ph sz="half" idx="2"/>
          </p:nvPr>
        </p:nvSpPr>
        <p:spPr/>
        <p:txBody>
          <a:bodyPr/>
          <a:lstStyle/>
          <a:p>
            <a:pPr algn="ctr"/>
            <a:r>
              <a:rPr lang="en-US" sz="3600" b="1" dirty="0" smtClean="0">
                <a:effectLst>
                  <a:outerShdw blurRad="38100" dist="38100" dir="2700000" algn="tl">
                    <a:srgbClr val="000000">
                      <a:alpha val="43137"/>
                    </a:srgbClr>
                  </a:outerShdw>
                </a:effectLst>
                <a:latin typeface="Franklin Gothic Medium" panose="020B0603020102020204" pitchFamily="34" charset="0"/>
              </a:rPr>
              <a:t>Shawn Washington</a:t>
            </a:r>
            <a:endParaRPr lang="en-US" sz="3600" b="1" dirty="0">
              <a:effectLst>
                <a:outerShdw blurRad="38100" dist="38100" dir="2700000" algn="tl">
                  <a:srgbClr val="000000">
                    <a:alpha val="43137"/>
                  </a:srgbClr>
                </a:outerShdw>
              </a:effectLst>
              <a:latin typeface="Franklin Gothic Medium" panose="020B0603020102020204" pitchFamily="34" charset="0"/>
            </a:endParaRPr>
          </a:p>
          <a:p>
            <a:pPr algn="ctr"/>
            <a:r>
              <a:rPr lang="en-US" i="1" dirty="0" smtClean="0">
                <a:latin typeface="Franklin Gothic Book" panose="020B0503020102020204" pitchFamily="34" charset="0"/>
              </a:rPr>
              <a:t>Associate Director of Grad/Int’l Admissions.</a:t>
            </a:r>
            <a:endParaRPr lang="en-US" i="1" dirty="0">
              <a:latin typeface="Franklin Gothic Book" panose="020B0503020102020204" pitchFamily="34" charset="0"/>
            </a:endParaRPr>
          </a:p>
          <a:p>
            <a:endParaRPr lang="en-US" dirty="0"/>
          </a:p>
        </p:txBody>
      </p:sp>
      <p:pic>
        <p:nvPicPr>
          <p:cNvPr id="4" name="Content Placeholder 3"/>
          <p:cNvPicPr>
            <a:picLocks noGrp="1" noChangeAspect="1"/>
          </p:cNvPicPr>
          <p:nvPr>
            <p:ph sz="half" idx="1"/>
          </p:nvPr>
        </p:nvPicPr>
        <p:blipFill>
          <a:blip r:embed="rId2"/>
          <a:stretch>
            <a:fillRect/>
          </a:stretch>
        </p:blipFill>
        <p:spPr>
          <a:xfrm>
            <a:off x="1077346" y="2649972"/>
            <a:ext cx="2798307" cy="24264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960" y="6477000"/>
            <a:ext cx="5212080" cy="269093"/>
          </a:xfrm>
          <a:prstGeom prst="rect">
            <a:avLst/>
          </a:prstGeom>
        </p:spPr>
      </p:pic>
    </p:spTree>
    <p:extLst>
      <p:ext uri="{BB962C8B-B14F-4D97-AF65-F5344CB8AC3E}">
        <p14:creationId xmlns:p14="http://schemas.microsoft.com/office/powerpoint/2010/main" val="403766223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Advisor Pre-Approval Release Date</a:t>
            </a:r>
            <a:endParaRPr lang="en-US" b="1" dirty="0"/>
          </a:p>
        </p:txBody>
      </p:sp>
      <p:pic>
        <p:nvPicPr>
          <p:cNvPr id="4" name="Content Placeholder 3"/>
          <p:cNvPicPr>
            <a:picLocks noGrp="1" noChangeAspect="1"/>
          </p:cNvPicPr>
          <p:nvPr>
            <p:ph idx="1"/>
          </p:nvPr>
        </p:nvPicPr>
        <p:blipFill>
          <a:blip r:embed="rId3"/>
          <a:stretch>
            <a:fillRect/>
          </a:stretch>
        </p:blipFill>
        <p:spPr>
          <a:xfrm>
            <a:off x="914400" y="1371600"/>
            <a:ext cx="7010400" cy="3213100"/>
          </a:xfrm>
          <a:prstGeom prst="rect">
            <a:avLst/>
          </a:prstGeom>
        </p:spPr>
      </p:pic>
    </p:spTree>
    <p:extLst>
      <p:ext uri="{BB962C8B-B14F-4D97-AF65-F5344CB8AC3E}">
        <p14:creationId xmlns:p14="http://schemas.microsoft.com/office/powerpoint/2010/main" val="1496185701"/>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b="1" dirty="0" smtClean="0"/>
              <a:t>Questions/SUGGESTIONS</a:t>
            </a:r>
            <a:endParaRPr lang="en-US" b="1" dirty="0"/>
          </a:p>
        </p:txBody>
      </p:sp>
      <p:sp>
        <p:nvSpPr>
          <p:cNvPr id="6" name="Content Placeholder 5"/>
          <p:cNvSpPr>
            <a:spLocks noGrp="1"/>
          </p:cNvSpPr>
          <p:nvPr>
            <p:ph idx="1"/>
          </p:nvPr>
        </p:nvSpPr>
        <p:spPr/>
        <p:txBody>
          <a:bodyPr>
            <a:normAutofit/>
          </a:bodyPr>
          <a:lstStyle/>
          <a:p>
            <a:r>
              <a:rPr lang="en-US" dirty="0"/>
              <a:t>Send us the questions that you receive that you believe will be generally applicable so that we can add to our list.</a:t>
            </a:r>
          </a:p>
        </p:txBody>
      </p:sp>
      <p:pic>
        <p:nvPicPr>
          <p:cNvPr id="2" name="Picture 1"/>
          <p:cNvPicPr>
            <a:picLocks noChangeAspect="1"/>
          </p:cNvPicPr>
          <p:nvPr/>
        </p:nvPicPr>
        <p:blipFill>
          <a:blip r:embed="rId3"/>
          <a:stretch>
            <a:fillRect/>
          </a:stretch>
        </p:blipFill>
        <p:spPr>
          <a:xfrm>
            <a:off x="2263478" y="6589753"/>
            <a:ext cx="5212532" cy="268247"/>
          </a:xfrm>
          <a:prstGeom prst="rect">
            <a:avLst/>
          </a:prstGeom>
        </p:spPr>
      </p:pic>
    </p:spTree>
    <p:extLst>
      <p:ext uri="{BB962C8B-B14F-4D97-AF65-F5344CB8AC3E}">
        <p14:creationId xmlns:p14="http://schemas.microsoft.com/office/powerpoint/2010/main" val="201786152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b="1" dirty="0" smtClean="0"/>
              <a:t>ACADEMIC AFFAIRS</a:t>
            </a:r>
            <a:endParaRPr lang="en-US" b="1" dirty="0"/>
          </a:p>
        </p:txBody>
      </p:sp>
      <p:sp>
        <p:nvSpPr>
          <p:cNvPr id="6" name="Content Placeholder 5"/>
          <p:cNvSpPr>
            <a:spLocks noGrp="1"/>
          </p:cNvSpPr>
          <p:nvPr>
            <p:ph idx="1"/>
          </p:nvPr>
        </p:nvSpPr>
        <p:spPr/>
        <p:txBody>
          <a:bodyPr>
            <a:normAutofit/>
          </a:bodyPr>
          <a:lstStyle/>
          <a:p>
            <a:pPr marL="0" indent="0" algn="ctr">
              <a:buNone/>
            </a:pPr>
            <a:endParaRPr lang="en-US" sz="6000" dirty="0">
              <a:ln>
                <a:solidFill>
                  <a:srgbClr val="888B8D"/>
                </a:solidFill>
              </a:ln>
              <a:solidFill>
                <a:srgbClr val="C8102E"/>
              </a:solidFill>
              <a:effectLst>
                <a:outerShdw blurRad="38100" dist="38100" dir="2700000" algn="tl">
                  <a:srgbClr val="000000">
                    <a:alpha val="43137"/>
                  </a:srgbClr>
                </a:outerShdw>
              </a:effectLst>
              <a:latin typeface="Franklin Gothic Demi" panose="020B0703020102020204" pitchFamily="34" charset="0"/>
            </a:endParaRPr>
          </a:p>
          <a:p>
            <a:endParaRPr lang="en-US" dirty="0" smtClean="0"/>
          </a:p>
          <a:p>
            <a:endParaRPr lang="en-US" dirty="0"/>
          </a:p>
        </p:txBody>
      </p:sp>
      <p:sp>
        <p:nvSpPr>
          <p:cNvPr id="3" name="Rectangle 2"/>
          <p:cNvSpPr/>
          <p:nvPr/>
        </p:nvSpPr>
        <p:spPr>
          <a:xfrm>
            <a:off x="492457" y="1417638"/>
            <a:ext cx="7924800" cy="4678204"/>
          </a:xfrm>
          <a:prstGeom prst="rect">
            <a:avLst/>
          </a:prstGeom>
        </p:spPr>
        <p:txBody>
          <a:bodyPr wrap="square">
            <a:spAutoFit/>
          </a:bodyPr>
          <a:lstStyle/>
          <a:p>
            <a:r>
              <a:rPr lang="en-US" sz="2800" dirty="0" smtClean="0"/>
              <a:t>INTERIM GRADUATE GRADING POLICY</a:t>
            </a:r>
          </a:p>
          <a:p>
            <a:endParaRPr lang="en-US" dirty="0"/>
          </a:p>
          <a:p>
            <a:r>
              <a:rPr lang="en-US" dirty="0" smtClean="0"/>
              <a:t>Full </a:t>
            </a:r>
            <a:r>
              <a:rPr lang="en-US" dirty="0"/>
              <a:t>policy found here:</a:t>
            </a:r>
          </a:p>
          <a:p>
            <a:r>
              <a:rPr lang="en-US" u="sng" dirty="0">
                <a:hlinkClick r:id="rId3"/>
              </a:rPr>
              <a:t>https://uh.edu/provost/policies-resources/student/interim-graduate-grade-policy/index</a:t>
            </a:r>
            <a:r>
              <a:rPr lang="en-US" u="sng" dirty="0"/>
              <a:t/>
            </a:r>
            <a:br>
              <a:rPr lang="en-US" u="sng" dirty="0"/>
            </a:br>
            <a:endParaRPr lang="en-US" u="sng" dirty="0"/>
          </a:p>
          <a:p>
            <a:r>
              <a:rPr lang="en-US" dirty="0"/>
              <a:t>Effective Spring 2020 and summer mini session </a:t>
            </a:r>
          </a:p>
          <a:p>
            <a:endParaRPr lang="en-US" dirty="0" smtClean="0"/>
          </a:p>
          <a:p>
            <a:r>
              <a:rPr lang="en-US" dirty="0" smtClean="0"/>
              <a:t>Faculty </a:t>
            </a:r>
            <a:r>
              <a:rPr lang="en-US" dirty="0"/>
              <a:t>enter grades according to current grading policy (letter, S/U</a:t>
            </a:r>
            <a:r>
              <a:rPr lang="en-US" dirty="0" smtClean="0"/>
              <a:t>) </a:t>
            </a:r>
            <a:r>
              <a:rPr lang="en-US" dirty="0" smtClean="0">
                <a:solidFill>
                  <a:srgbClr val="FF0000"/>
                </a:solidFill>
              </a:rPr>
              <a:t>(grades due May 11)</a:t>
            </a:r>
            <a:endParaRPr lang="en-US" dirty="0">
              <a:solidFill>
                <a:srgbClr val="FF0000"/>
              </a:solidFill>
            </a:endParaRPr>
          </a:p>
          <a:p>
            <a:endParaRPr lang="en-US" dirty="0" smtClean="0"/>
          </a:p>
          <a:p>
            <a:r>
              <a:rPr lang="en-US" dirty="0" smtClean="0"/>
              <a:t>Students </a:t>
            </a:r>
            <a:r>
              <a:rPr lang="en-US" dirty="0"/>
              <a:t>may choose to keep the letter grade or convert to S/</a:t>
            </a:r>
            <a:r>
              <a:rPr lang="en-US" dirty="0" smtClean="0"/>
              <a:t>NCR </a:t>
            </a:r>
            <a:r>
              <a:rPr lang="en-US" dirty="0" smtClean="0">
                <a:solidFill>
                  <a:srgbClr val="FF0000"/>
                </a:solidFill>
              </a:rPr>
              <a:t>(decide by May 18)</a:t>
            </a:r>
            <a:endParaRPr lang="en-US" dirty="0">
              <a:solidFill>
                <a:srgbClr val="FF0000"/>
              </a:solidFill>
            </a:endParaRPr>
          </a:p>
          <a:p>
            <a:endParaRPr lang="en-US" dirty="0" smtClean="0"/>
          </a:p>
          <a:p>
            <a:r>
              <a:rPr lang="en-US" dirty="0" smtClean="0"/>
              <a:t>Goal </a:t>
            </a:r>
            <a:r>
              <a:rPr lang="en-US" dirty="0"/>
              <a:t>is to provide students flexibility/options recognizing the many ways that students have been impacted by COVID-19</a:t>
            </a:r>
          </a:p>
        </p:txBody>
      </p:sp>
    </p:spTree>
    <p:extLst>
      <p:ext uri="{BB962C8B-B14F-4D97-AF65-F5344CB8AC3E}">
        <p14:creationId xmlns:p14="http://schemas.microsoft.com/office/powerpoint/2010/main" val="814869677"/>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xmlns="" id="{4F2B3D67-97BE-D34A-A95A-FEAD293885C8}"/>
              </a:ext>
            </a:extLst>
          </p:cNvPr>
          <p:cNvGraphicFramePr/>
          <p:nvPr>
            <p:extLst>
              <p:ext uri="{D42A27DB-BD31-4B8C-83A1-F6EECF244321}">
                <p14:modId xmlns:p14="http://schemas.microsoft.com/office/powerpoint/2010/main" val="3764972254"/>
              </p:ext>
            </p:extLst>
          </p:nvPr>
        </p:nvGraphicFramePr>
        <p:xfrm>
          <a:off x="304800" y="1295400"/>
          <a:ext cx="8686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a:extLst>
              <a:ext uri="{FF2B5EF4-FFF2-40B4-BE49-F238E27FC236}">
                <a16:creationId xmlns:a16="http://schemas.microsoft.com/office/drawing/2014/main" xmlns="" id="{3769055B-9BA5-1742-AC0E-FBF44986C1A9}"/>
              </a:ext>
            </a:extLst>
          </p:cNvPr>
          <p:cNvGrpSpPr/>
          <p:nvPr/>
        </p:nvGrpSpPr>
        <p:grpSpPr>
          <a:xfrm>
            <a:off x="4148402" y="5166661"/>
            <a:ext cx="5009577" cy="655373"/>
            <a:chOff x="3450847" y="5871474"/>
            <a:chExt cx="6679436" cy="873830"/>
          </a:xfrm>
        </p:grpSpPr>
        <p:sp>
          <p:nvSpPr>
            <p:cNvPr id="4" name="TextBox 3">
              <a:extLst>
                <a:ext uri="{FF2B5EF4-FFF2-40B4-BE49-F238E27FC236}">
                  <a16:creationId xmlns:a16="http://schemas.microsoft.com/office/drawing/2014/main" xmlns="" id="{5618CE27-9141-5043-9E62-6646E4C48CCD}"/>
                </a:ext>
              </a:extLst>
            </p:cNvPr>
            <p:cNvSpPr txBox="1"/>
            <p:nvPr/>
          </p:nvSpPr>
          <p:spPr>
            <a:xfrm>
              <a:off x="3450847" y="6314418"/>
              <a:ext cx="6679436" cy="430886"/>
            </a:xfrm>
            <a:prstGeom prst="rect">
              <a:avLst/>
            </a:prstGeom>
            <a:noFill/>
          </p:spPr>
          <p:txBody>
            <a:bodyPr wrap="none" rtlCol="0">
              <a:spAutoFit/>
            </a:bodyPr>
            <a:lstStyle/>
            <a:p>
              <a:r>
                <a:rPr lang="en-US" sz="1500" dirty="0"/>
                <a:t>NCR= no credit reported; no impact to GPA; not considered W</a:t>
              </a:r>
            </a:p>
          </p:txBody>
        </p:sp>
        <p:sp>
          <p:nvSpPr>
            <p:cNvPr id="7" name="TextBox 6">
              <a:extLst>
                <a:ext uri="{FF2B5EF4-FFF2-40B4-BE49-F238E27FC236}">
                  <a16:creationId xmlns:a16="http://schemas.microsoft.com/office/drawing/2014/main" xmlns="" id="{B67D2321-9760-344B-B0DB-FC0085A93A6C}"/>
                </a:ext>
              </a:extLst>
            </p:cNvPr>
            <p:cNvSpPr txBox="1"/>
            <p:nvPr/>
          </p:nvSpPr>
          <p:spPr>
            <a:xfrm>
              <a:off x="3450847" y="5871474"/>
              <a:ext cx="5248901" cy="430886"/>
            </a:xfrm>
            <a:prstGeom prst="rect">
              <a:avLst/>
            </a:prstGeom>
            <a:noFill/>
          </p:spPr>
          <p:txBody>
            <a:bodyPr wrap="square" rtlCol="0">
              <a:spAutoFit/>
            </a:bodyPr>
            <a:lstStyle/>
            <a:p>
              <a:r>
                <a:rPr lang="en-US" sz="1500" dirty="0"/>
                <a:t>S = satisfactory; credit; no impact on </a:t>
              </a:r>
              <a:r>
                <a:rPr lang="en-US" sz="1500" dirty="0" err="1"/>
                <a:t>gpa</a:t>
              </a:r>
              <a:endParaRPr lang="en-US" sz="1500" dirty="0"/>
            </a:p>
          </p:txBody>
        </p:sp>
      </p:grpSp>
      <p:sp>
        <p:nvSpPr>
          <p:cNvPr id="6" name="Title 5">
            <a:extLst>
              <a:ext uri="{FF2B5EF4-FFF2-40B4-BE49-F238E27FC236}">
                <a16:creationId xmlns:a16="http://schemas.microsoft.com/office/drawing/2014/main" xmlns="" id="{69AD7179-2E29-D045-8760-87C993A82F5B}"/>
              </a:ext>
            </a:extLst>
          </p:cNvPr>
          <p:cNvSpPr>
            <a:spLocks noGrp="1"/>
          </p:cNvSpPr>
          <p:nvPr>
            <p:ph type="title"/>
          </p:nvPr>
        </p:nvSpPr>
        <p:spPr>
          <a:xfrm>
            <a:off x="2209800" y="977452"/>
            <a:ext cx="6248400" cy="563562"/>
          </a:xfrm>
        </p:spPr>
        <p:txBody>
          <a:bodyPr>
            <a:normAutofit fontScale="90000"/>
          </a:bodyPr>
          <a:lstStyle/>
          <a:p>
            <a:r>
              <a:rPr lang="en-US" b="1" dirty="0">
                <a:cs typeface="Arial" panose="020B0604020202020204" pitchFamily="34" charset="0"/>
              </a:rPr>
              <a:t>Interim Graduate Grade Policy (Spring 2020)*</a:t>
            </a:r>
            <a:br>
              <a:rPr lang="en-US" b="1" dirty="0">
                <a:cs typeface="Arial" panose="020B0604020202020204" pitchFamily="34" charset="0"/>
              </a:rPr>
            </a:br>
            <a:r>
              <a:rPr lang="en-US" sz="2025" dirty="0">
                <a:cs typeface="Arial" panose="020B0604020202020204" pitchFamily="34" charset="0"/>
              </a:rPr>
              <a:t>*Professional Students should check with your program for eligibility.</a:t>
            </a:r>
            <a:br>
              <a:rPr lang="en-US" sz="2025" dirty="0">
                <a:cs typeface="Arial" panose="020B0604020202020204" pitchFamily="34" charset="0"/>
              </a:rPr>
            </a:br>
            <a:endParaRPr lang="en-US" sz="2025" dirty="0"/>
          </a:p>
        </p:txBody>
      </p:sp>
    </p:spTree>
    <p:extLst>
      <p:ext uri="{BB962C8B-B14F-4D97-AF65-F5344CB8AC3E}">
        <p14:creationId xmlns:p14="http://schemas.microsoft.com/office/powerpoint/2010/main" val="2208105200"/>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 Resources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b="1" dirty="0" smtClean="0"/>
              <a:t>Interim Graduate Grade Policy (S/</a:t>
            </a:r>
            <a:r>
              <a:rPr lang="en-US" sz="2800" b="1" dirty="0" smtClean="0"/>
              <a:t>NCR</a:t>
            </a:r>
            <a:r>
              <a:rPr lang="en-US" sz="2800" b="1" dirty="0" smtClean="0"/>
              <a:t>) Questions:</a:t>
            </a:r>
          </a:p>
          <a:p>
            <a:r>
              <a:rPr lang="en-US" sz="2800" b="1" dirty="0" smtClean="0"/>
              <a:t>International </a:t>
            </a:r>
            <a:r>
              <a:rPr lang="en-US" sz="2800" b="1" dirty="0"/>
              <a:t>students</a:t>
            </a:r>
            <a:r>
              <a:rPr lang="en-US" sz="2800" dirty="0"/>
              <a:t>: contact Jin Zhang, Director, International Students Services Office: jzhang20@Central.UH.EDU.</a:t>
            </a:r>
          </a:p>
          <a:p>
            <a:r>
              <a:rPr lang="en-US" sz="2800" b="1" dirty="0"/>
              <a:t>Veterans:</a:t>
            </a:r>
            <a:r>
              <a:rPr lang="en-US" sz="2800" dirty="0"/>
              <a:t> For GI Bill and all VA Certification/Eligibility questions/issues students should contact </a:t>
            </a:r>
            <a:r>
              <a:rPr lang="en-US" sz="2800" u="sng" dirty="0">
                <a:hlinkClick r:id="rId2"/>
              </a:rPr>
              <a:t>UHGIBILL@uh.edu</a:t>
            </a:r>
            <a:endParaRPr lang="en-US" sz="2800" dirty="0"/>
          </a:p>
          <a:p>
            <a:r>
              <a:rPr lang="en-US" sz="2800" b="1" dirty="0"/>
              <a:t>Scholarships and Financial Aid: </a:t>
            </a:r>
            <a:r>
              <a:rPr lang="en-US" sz="2800" i="1" dirty="0"/>
              <a:t>You can reach a financial aid representative at</a:t>
            </a:r>
            <a:r>
              <a:rPr lang="en-US" sz="2800" dirty="0"/>
              <a:t> </a:t>
            </a:r>
            <a:r>
              <a:rPr lang="en-US" sz="2800" u="sng" dirty="0">
                <a:hlinkClick r:id="rId3" action="ppaction://hlinkfile"/>
              </a:rPr>
              <a:t>(713)-743-1010, option 5</a:t>
            </a:r>
            <a:r>
              <a:rPr lang="en-US" sz="2800" i="1" dirty="0"/>
              <a:t>. We will also be available through </a:t>
            </a:r>
            <a:r>
              <a:rPr lang="en-US" sz="2800" i="1" dirty="0" smtClean="0"/>
              <a:t>email at</a:t>
            </a:r>
            <a:r>
              <a:rPr lang="en-US" sz="2800" dirty="0"/>
              <a:t> </a:t>
            </a:r>
            <a:r>
              <a:rPr lang="en-US" sz="2800" u="sng" dirty="0">
                <a:hlinkClick r:id="rId4"/>
              </a:rPr>
              <a:t>sfa@central.uh.edu</a:t>
            </a:r>
            <a:r>
              <a:rPr lang="en-US" sz="2800" i="1" dirty="0"/>
              <a:t>.</a:t>
            </a:r>
            <a:r>
              <a:rPr lang="en-US" sz="2800" dirty="0"/>
              <a:t> </a:t>
            </a:r>
          </a:p>
          <a:p>
            <a:endParaRPr lang="en-US" dirty="0"/>
          </a:p>
        </p:txBody>
      </p:sp>
    </p:spTree>
    <p:extLst>
      <p:ext uri="{BB962C8B-B14F-4D97-AF65-F5344CB8AC3E}">
        <p14:creationId xmlns:p14="http://schemas.microsoft.com/office/powerpoint/2010/main" val="709511411"/>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regarding W grades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600" b="1" dirty="0"/>
              <a:t>Q - What is the difference between a W and a NCR?</a:t>
            </a:r>
          </a:p>
          <a:p>
            <a:pPr marL="0" indent="0">
              <a:buNone/>
            </a:pPr>
            <a:r>
              <a:rPr lang="en-US" sz="2600" dirty="0">
                <a:solidFill>
                  <a:srgbClr val="FF0000"/>
                </a:solidFill>
              </a:rPr>
              <a:t>A - There is no difference in terms of how the W or NCR impact the academic record in that neither one affects the GPA nor accrues credit.  The NCR grade was chosen so that it would designate </a:t>
            </a:r>
            <a:r>
              <a:rPr lang="en-US" sz="2600" dirty="0" smtClean="0">
                <a:solidFill>
                  <a:srgbClr val="FF0000"/>
                </a:solidFill>
              </a:rPr>
              <a:t>the extraordinary events of this semester.</a:t>
            </a:r>
          </a:p>
          <a:p>
            <a:pPr marL="0" indent="0">
              <a:buNone/>
            </a:pPr>
            <a:endParaRPr lang="en-US" sz="2600" dirty="0">
              <a:solidFill>
                <a:srgbClr val="FF0000"/>
              </a:solidFill>
            </a:endParaRPr>
          </a:p>
          <a:p>
            <a:pPr marL="0" indent="0">
              <a:buNone/>
            </a:pPr>
            <a:endParaRPr lang="en-US" sz="2600" dirty="0" smtClean="0">
              <a:solidFill>
                <a:srgbClr val="FF0000"/>
              </a:solidFill>
            </a:endParaRPr>
          </a:p>
          <a:p>
            <a:pPr marL="0" indent="0">
              <a:buNone/>
            </a:pPr>
            <a:r>
              <a:rPr lang="en-US" dirty="0" smtClean="0"/>
              <a:t>Students </a:t>
            </a:r>
            <a:r>
              <a:rPr lang="en-US" dirty="0"/>
              <a:t>who dropped from 3/16/2020 to the present and have a W </a:t>
            </a:r>
            <a:r>
              <a:rPr lang="en-US" dirty="0" smtClean="0"/>
              <a:t>may convert the W to an </a:t>
            </a:r>
            <a:r>
              <a:rPr lang="en-US" dirty="0"/>
              <a:t>NCR grade option. </a:t>
            </a:r>
            <a:r>
              <a:rPr lang="en-US" dirty="0" smtClean="0"/>
              <a:t> </a:t>
            </a:r>
          </a:p>
          <a:p>
            <a:pPr marL="0" indent="0">
              <a:buNone/>
            </a:pPr>
            <a:r>
              <a:rPr lang="en-US" dirty="0" smtClean="0"/>
              <a:t>(contact </a:t>
            </a:r>
            <a:r>
              <a:rPr lang="en-US" dirty="0" err="1" smtClean="0"/>
              <a:t>Tashemia</a:t>
            </a:r>
            <a:r>
              <a:rPr lang="en-US" dirty="0" smtClean="0"/>
              <a:t>)</a:t>
            </a:r>
          </a:p>
          <a:p>
            <a:endParaRPr lang="en-US" dirty="0"/>
          </a:p>
        </p:txBody>
      </p:sp>
    </p:spTree>
    <p:extLst>
      <p:ext uri="{BB962C8B-B14F-4D97-AF65-F5344CB8AC3E}">
        <p14:creationId xmlns:p14="http://schemas.microsoft.com/office/powerpoint/2010/main" val="1043810058"/>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a:t>
            </a:r>
            <a:endParaRPr lang="en-US" dirty="0"/>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The NCR grade was chosen so that it would designate that this semester was impacted by the unusual circumstances of COVID-19.</a:t>
            </a:r>
            <a:r>
              <a:rPr kumimoji="0" lang="en-US" altLang="en-US" sz="4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Content Placeholder 3"/>
          <p:cNvSpPr>
            <a:spLocks noGrp="1"/>
          </p:cNvSpPr>
          <p:nvPr>
            <p:ph idx="1"/>
          </p:nvPr>
        </p:nvSpPr>
        <p:spPr/>
        <p:txBody>
          <a:bodyPr>
            <a:normAutofit fontScale="70000" lnSpcReduction="20000"/>
          </a:bodyPr>
          <a:lstStyle/>
          <a:p>
            <a:pPr marL="0" indent="0">
              <a:buNone/>
            </a:pPr>
            <a:r>
              <a:rPr lang="en-US" sz="3100" b="1" dirty="0"/>
              <a:t>Q - I received a C in one of my classes but opted for an S instead under the interim graduate grading policy.  Does this C count toward the low grad (4C-Rule)?</a:t>
            </a:r>
          </a:p>
          <a:p>
            <a:pPr marL="0" indent="0">
              <a:buNone/>
            </a:pPr>
            <a:r>
              <a:rPr lang="en-US" sz="3100" dirty="0">
                <a:solidFill>
                  <a:srgbClr val="FF0000"/>
                </a:solidFill>
              </a:rPr>
              <a:t>A - No it does not count toward the 12 SCH of low grades (C+ or lower or U</a:t>
            </a:r>
            <a:r>
              <a:rPr lang="en-US" sz="3100" dirty="0" smtClean="0">
                <a:solidFill>
                  <a:srgbClr val="FF0000"/>
                </a:solidFill>
              </a:rPr>
              <a:t>).</a:t>
            </a:r>
          </a:p>
          <a:p>
            <a:pPr marL="0" indent="0">
              <a:buNone/>
            </a:pPr>
            <a:endParaRPr lang="en-US" sz="3100" dirty="0">
              <a:solidFill>
                <a:srgbClr val="FF0000"/>
              </a:solidFill>
            </a:endParaRPr>
          </a:p>
          <a:p>
            <a:pPr marL="0" indent="0">
              <a:buNone/>
            </a:pPr>
            <a:r>
              <a:rPr lang="en-US" sz="3100" b="1" dirty="0"/>
              <a:t>Q – Can I submit a grade change later?</a:t>
            </a:r>
          </a:p>
          <a:p>
            <a:pPr marL="0" indent="0">
              <a:buNone/>
            </a:pPr>
            <a:r>
              <a:rPr lang="en-US" sz="3100" dirty="0">
                <a:solidFill>
                  <a:srgbClr val="FF0000"/>
                </a:solidFill>
              </a:rPr>
              <a:t>A – This will be handled on a case-by-case basis with the Graduate </a:t>
            </a:r>
            <a:r>
              <a:rPr lang="en-US" sz="3100" dirty="0" smtClean="0">
                <a:solidFill>
                  <a:srgbClr val="FF0000"/>
                </a:solidFill>
              </a:rPr>
              <a:t>School.</a:t>
            </a:r>
          </a:p>
          <a:p>
            <a:pPr marL="0" indent="0">
              <a:buNone/>
            </a:pPr>
            <a:endParaRPr lang="en-US" sz="3100" dirty="0">
              <a:solidFill>
                <a:srgbClr val="FF0000"/>
              </a:solidFill>
            </a:endParaRPr>
          </a:p>
          <a:p>
            <a:pPr marL="0" indent="0">
              <a:buNone/>
            </a:pPr>
            <a:r>
              <a:rPr lang="en-US" sz="3100" b="1" dirty="0"/>
              <a:t>Q- I opted for No Credit COVID-19 (NCR) in a course.  Will my </a:t>
            </a:r>
            <a:r>
              <a:rPr lang="en-US" sz="3100" b="1" dirty="0" err="1"/>
              <a:t>gpa</a:t>
            </a:r>
            <a:r>
              <a:rPr lang="en-US" sz="3100" b="1" dirty="0"/>
              <a:t> be impacted?</a:t>
            </a:r>
          </a:p>
          <a:p>
            <a:pPr marL="0" indent="0">
              <a:buNone/>
            </a:pPr>
            <a:r>
              <a:rPr lang="en-US" sz="3100" b="1" dirty="0">
                <a:solidFill>
                  <a:srgbClr val="FF0000"/>
                </a:solidFill>
              </a:rPr>
              <a:t>A-</a:t>
            </a:r>
            <a:r>
              <a:rPr lang="en-US" sz="3100" dirty="0">
                <a:solidFill>
                  <a:srgbClr val="FF0000"/>
                </a:solidFill>
              </a:rPr>
              <a:t> No, your </a:t>
            </a:r>
            <a:r>
              <a:rPr lang="en-US" sz="3100" dirty="0" err="1">
                <a:solidFill>
                  <a:srgbClr val="FF0000"/>
                </a:solidFill>
              </a:rPr>
              <a:t>gpa</a:t>
            </a:r>
            <a:r>
              <a:rPr lang="en-US" sz="3100" dirty="0">
                <a:solidFill>
                  <a:srgbClr val="FF0000"/>
                </a:solidFill>
              </a:rPr>
              <a:t> will not be impacted by a grade of NCR and you will not receive credit.</a:t>
            </a:r>
          </a:p>
          <a:p>
            <a:endParaRPr lang="en-US" dirty="0"/>
          </a:p>
        </p:txBody>
      </p:sp>
    </p:spTree>
    <p:extLst>
      <p:ext uri="{BB962C8B-B14F-4D97-AF65-F5344CB8AC3E}">
        <p14:creationId xmlns:p14="http://schemas.microsoft.com/office/powerpoint/2010/main" val="4006742899"/>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fontScale="90000"/>
          </a:bodyPr>
          <a:lstStyle/>
          <a:p>
            <a:r>
              <a:rPr lang="en-US" b="1" dirty="0" smtClean="0"/>
              <a:t>Registrar announcements/deadline changes</a:t>
            </a:r>
            <a:endParaRPr lang="en-US" b="1" dirty="0"/>
          </a:p>
        </p:txBody>
      </p:sp>
      <p:sp>
        <p:nvSpPr>
          <p:cNvPr id="3" name="Content Placeholder 2"/>
          <p:cNvSpPr>
            <a:spLocks noGrp="1"/>
          </p:cNvSpPr>
          <p:nvPr>
            <p:ph idx="1"/>
          </p:nvPr>
        </p:nvSpPr>
        <p:spPr>
          <a:xfrm>
            <a:off x="533400" y="2057400"/>
            <a:ext cx="8229600" cy="4525963"/>
          </a:xfrm>
        </p:spPr>
        <p:txBody>
          <a:bodyPr>
            <a:normAutofit lnSpcReduction="10000"/>
          </a:bodyPr>
          <a:lstStyle/>
          <a:p>
            <a:r>
              <a:rPr lang="en-US" dirty="0" smtClean="0"/>
              <a:t>Drop deadline extended to April 10, 2020</a:t>
            </a:r>
          </a:p>
          <a:p>
            <a:r>
              <a:rPr lang="en-US" dirty="0" smtClean="0"/>
              <a:t>University thesis/dissertation deadline has been extended to May 22, 2020</a:t>
            </a:r>
          </a:p>
          <a:p>
            <a:pPr marL="0" indent="0">
              <a:buNone/>
            </a:pPr>
            <a:r>
              <a:rPr lang="en-US" u="sng" dirty="0" smtClean="0">
                <a:hlinkClick r:id="rId2"/>
              </a:rPr>
              <a:t>http</a:t>
            </a:r>
            <a:r>
              <a:rPr lang="en-US" u="sng" dirty="0">
                <a:hlinkClick r:id="rId2"/>
              </a:rPr>
              <a:t>://publications.uh.edu/content.php?catoid=33&amp;navoid=</a:t>
            </a:r>
            <a:r>
              <a:rPr lang="en-US" u="sng" dirty="0" smtClean="0">
                <a:hlinkClick r:id="rId2"/>
              </a:rPr>
              <a:t>12280</a:t>
            </a:r>
            <a:endParaRPr lang="en-US" u="sng" dirty="0" smtClean="0"/>
          </a:p>
          <a:p>
            <a:pPr marL="0" indent="0">
              <a:buNone/>
            </a:pPr>
            <a:endParaRPr lang="en-US" u="sng" dirty="0"/>
          </a:p>
          <a:p>
            <a:r>
              <a:rPr lang="en-US" dirty="0"/>
              <a:t>Tips for Virtual thesis/</a:t>
            </a:r>
            <a:r>
              <a:rPr lang="en-US" dirty="0" smtClean="0"/>
              <a:t>defenses (in progress)</a:t>
            </a:r>
            <a:endParaRPr lang="en-US" dirty="0"/>
          </a:p>
          <a:p>
            <a:pPr marL="0" indent="0">
              <a:buNone/>
            </a:pPr>
            <a:endParaRPr lang="en-US" dirty="0" smtClean="0"/>
          </a:p>
        </p:txBody>
      </p:sp>
    </p:spTree>
    <p:extLst>
      <p:ext uri="{BB962C8B-B14F-4D97-AF65-F5344CB8AC3E}">
        <p14:creationId xmlns:p14="http://schemas.microsoft.com/office/powerpoint/2010/main" val="3080860586"/>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Registrar updates- </a:t>
            </a:r>
            <a:r>
              <a:rPr lang="en-US" dirty="0" err="1" smtClean="0"/>
              <a:t>GRaduation</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smtClean="0"/>
              <a:t>The </a:t>
            </a:r>
            <a:r>
              <a:rPr lang="en-US" dirty="0"/>
              <a:t>apply to graduate window in self-service will remain open until 05/31/2020. This has been updated on the Academic Calendar. There will be no need to submit late graduation petitions through IRIS for Spring 2020. If any student calls about a late application, please direct them to apply in their </a:t>
            </a:r>
            <a:r>
              <a:rPr lang="en-US" dirty="0" err="1"/>
              <a:t>MyUH</a:t>
            </a:r>
            <a:r>
              <a:rPr lang="en-US" dirty="0"/>
              <a:t> account. The late fee will still apply</a:t>
            </a:r>
            <a:r>
              <a:rPr lang="en-US" dirty="0" smtClean="0"/>
              <a:t>.</a:t>
            </a:r>
          </a:p>
          <a:p>
            <a:pPr marL="0" lvl="0" indent="0">
              <a:buNone/>
            </a:pPr>
            <a:endParaRPr lang="en-US" dirty="0"/>
          </a:p>
          <a:p>
            <a:pPr lvl="0"/>
            <a:r>
              <a:rPr lang="en-US" dirty="0"/>
              <a:t>The deadline to submit graduation decisions will be 06/01/2020. We would like to certify as many students as possible before we get too deep into the Summer term. With that being said, we understand there will be students that apply late or have complicated circumstances. We will handle these on a case by case basis and will work with college coordinators to resolve these situations. </a:t>
            </a:r>
            <a:endParaRPr lang="en-US" dirty="0" smtClean="0"/>
          </a:p>
          <a:p>
            <a:pPr marL="0" lvl="0" indent="0">
              <a:buNone/>
            </a:pPr>
            <a:endParaRPr lang="en-US" dirty="0"/>
          </a:p>
          <a:p>
            <a:pPr lvl="0"/>
            <a:r>
              <a:rPr lang="en-US" dirty="0"/>
              <a:t>Any students that cannot be certified due to circumstances beyond their control, OUR will move their application to a future term with no additional charge. Please use the “INQUIRY: Graduation Tracking” ticket in IRIS for these situations. We will not require a petition, but we will require a justification for moving the application. This should be entered into the notes on the ticket.</a:t>
            </a:r>
          </a:p>
          <a:p>
            <a:endParaRPr lang="en-US" dirty="0"/>
          </a:p>
        </p:txBody>
      </p:sp>
    </p:spTree>
    <p:extLst>
      <p:ext uri="{BB962C8B-B14F-4D97-AF65-F5344CB8AC3E}">
        <p14:creationId xmlns:p14="http://schemas.microsoft.com/office/powerpoint/2010/main" val="1671474152"/>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We will post this presentation on our website under advisor resources and will update the page as needed.</a:t>
            </a:r>
          </a:p>
          <a:p>
            <a:endParaRPr lang="en-US" dirty="0"/>
          </a:p>
        </p:txBody>
      </p:sp>
    </p:spTree>
    <p:extLst>
      <p:ext uri="{BB962C8B-B14F-4D97-AF65-F5344CB8AC3E}">
        <p14:creationId xmlns:p14="http://schemas.microsoft.com/office/powerpoint/2010/main" val="2923374903"/>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3321</TotalTime>
  <Words>817</Words>
  <Application>Microsoft Macintosh PowerPoint</Application>
  <PresentationFormat>On-screen Show (4:3)</PresentationFormat>
  <Paragraphs>87</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vt:lpstr>
      <vt:lpstr>ACADEMIC AFFAIRS</vt:lpstr>
      <vt:lpstr>Interim Graduate Grade Policy (Spring 2020)* *Professional Students should check with your program for eligibility. </vt:lpstr>
      <vt:lpstr>Advisor Resources</vt:lpstr>
      <vt:lpstr>Questions regarding W grades</vt:lpstr>
      <vt:lpstr>FAQ’s</vt:lpstr>
      <vt:lpstr>Registrar announcements/deadline changes</vt:lpstr>
      <vt:lpstr>Registrar updates- GRaduation</vt:lpstr>
      <vt:lpstr>PowerPoint Presentation</vt:lpstr>
      <vt:lpstr> </vt:lpstr>
      <vt:lpstr>Advisor Pre-Approval Release Date</vt:lpstr>
      <vt:lpstr>Questions/SUGGESTIONS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Farr, Lisa V</dc:creator>
  <cp:lastModifiedBy>Journal Office</cp:lastModifiedBy>
  <cp:revision>256</cp:revision>
  <cp:lastPrinted>2017-01-25T17:15:46Z</cp:lastPrinted>
  <dcterms:created xsi:type="dcterms:W3CDTF">2015-01-14T17:40:36Z</dcterms:created>
  <dcterms:modified xsi:type="dcterms:W3CDTF">2020-03-31T16:08:03Z</dcterms:modified>
</cp:coreProperties>
</file>