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3" r:id="rId2"/>
    <p:sldId id="366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2A2F"/>
    <a:srgbClr val="54585A"/>
    <a:srgbClr val="C8102E"/>
    <a:srgbClr val="BBBBBB"/>
    <a:srgbClr val="BDBDBD"/>
    <a:srgbClr val="C1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9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13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217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FB5BE-D2E8-48C3-AB19-CEB50E5F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31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23937F9-3AA2-4E18-8D74-27A6253E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616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55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33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53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Below a screenshot of the application deadline change form that is located as a category in helpdesk request submission page here http://www.uh.edu/graduate-school/contact-us/ .</a:t>
            </a:r>
          </a:p>
          <a:p>
            <a:r>
              <a:rPr lang="en-US" dirty="0" smtClean="0"/>
              <a:t>The category is located at the very bottom of the drop down menu under ‘UH Faculty and Staff Requests’.</a:t>
            </a:r>
          </a:p>
          <a:p>
            <a:r>
              <a:rPr lang="en-US" dirty="0" smtClean="0"/>
              <a:t>The form ask for Program/Plan code, Application Type (Dom, Intl or Both) and whether they want to have the deadlines published on the UHGS website.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3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1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6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41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Staff/Transitional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937F9-3AA2-4E18-8D74-27A6253EC6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0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C8102E">
              <a:alpha val="9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9E2A2F">
              <a:alpha val="9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086600" cy="1470025"/>
          </a:xfrm>
        </p:spPr>
        <p:txBody>
          <a:bodyPr/>
          <a:lstStyle>
            <a:lvl1pPr algn="r">
              <a:defRPr b="1">
                <a:solidFill>
                  <a:srgbClr val="54585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C8102E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5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1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0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Freeform 6"/>
            <p:cNvSpPr>
              <a:spLocks/>
            </p:cNvSpPr>
            <p:nvPr userDrawn="1"/>
          </p:nvSpPr>
          <p:spPr bwMode="auto">
            <a:xfrm rot="10800000">
              <a:off x="0" y="0"/>
              <a:ext cx="9144000" cy="6858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1066"/>
                </a:cxn>
                <a:cxn ang="0">
                  <a:pos x="0" y="1331"/>
                </a:cxn>
                <a:cxn ang="0">
                  <a:pos x="5760" y="1331"/>
                </a:cxn>
                <a:cxn ang="0">
                  <a:pos x="5760" y="0"/>
                </a:cxn>
                <a:cxn ang="0">
                  <a:pos x="0" y="1066"/>
                </a:cxn>
              </a:cxnLst>
              <a:rect l="0" t="0" r="0" b="0"/>
              <a:pathLst>
                <a:path w="5760" h="1331">
                  <a:moveTo>
                    <a:pt x="0" y="1066"/>
                  </a:moveTo>
                  <a:lnTo>
                    <a:pt x="0" y="1331"/>
                  </a:lnTo>
                  <a:lnTo>
                    <a:pt x="5760" y="1331"/>
                  </a:lnTo>
                  <a:lnTo>
                    <a:pt x="5760" y="0"/>
                  </a:lnTo>
                  <a:cubicBezTo>
                    <a:pt x="3220" y="1206"/>
                    <a:pt x="2250" y="1146"/>
                    <a:pt x="0" y="1066"/>
                  </a:cubicBezTo>
                  <a:close/>
                </a:path>
              </a:pathLst>
            </a:custGeom>
            <a:solidFill>
              <a:srgbClr val="C8102E">
                <a:alpha val="97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44450" dir="16200000" algn="ctr" rotWithShape="0">
                <a:prstClr val="black">
                  <a:alpha val="3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 rot="10800000">
              <a:off x="0" y="0"/>
              <a:ext cx="685800" cy="6858000"/>
            </a:xfrm>
            <a:custGeom>
              <a:avLst/>
              <a:gdLst>
                <a:gd name="connsiteX0" fmla="*/ 1914 w 1914"/>
                <a:gd name="connsiteY0" fmla="*/ 9 h 4329"/>
                <a:gd name="connsiteX1" fmla="*/ 1914 w 1914"/>
                <a:gd name="connsiteY1" fmla="*/ 4329 h 4329"/>
                <a:gd name="connsiteX2" fmla="*/ 204 w 1914"/>
                <a:gd name="connsiteY2" fmla="*/ 4327 h 4329"/>
                <a:gd name="connsiteX3" fmla="*/ 0 w 1914"/>
                <a:gd name="connsiteY3" fmla="*/ 0 h 4329"/>
                <a:gd name="connsiteX4" fmla="*/ 1914 w 1914"/>
                <a:gd name="connsiteY4" fmla="*/ 9 h 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" h="4329">
                  <a:moveTo>
                    <a:pt x="1914" y="9"/>
                  </a:moveTo>
                  <a:lnTo>
                    <a:pt x="1914" y="4329"/>
                  </a:lnTo>
                  <a:lnTo>
                    <a:pt x="204" y="4327"/>
                  </a:lnTo>
                  <a:cubicBezTo>
                    <a:pt x="1288" y="3574"/>
                    <a:pt x="2082" y="1734"/>
                    <a:pt x="0" y="0"/>
                  </a:cubicBezTo>
                  <a:lnTo>
                    <a:pt x="1914" y="9"/>
                  </a:lnTo>
                  <a:close/>
                </a:path>
              </a:pathLst>
            </a:custGeom>
            <a:solidFill>
              <a:srgbClr val="9E2A2F">
                <a:alpha val="94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10800000" algn="c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4585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fld id="{3994D2C2-38F2-4D44-8941-F9226CAE0B22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fld id="{A15EBC93-49DB-4025-BC4F-07436E4DA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5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4876800"/>
            <a:ext cx="9144000" cy="19882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C8102E">
              <a:alpha val="9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7772400" y="0"/>
            <a:ext cx="13716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9E2A2F">
              <a:alpha val="9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54585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665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rgbClr val="54585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ln>
            <a:noFill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anchor="ctr"/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fld id="{3994D2C2-38F2-4D44-8941-F9226CAE0B22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4585A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auto">
            <a:xfrm rot="10800000">
              <a:off x="0" y="0"/>
              <a:ext cx="9144000" cy="6858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1066"/>
                </a:cxn>
                <a:cxn ang="0">
                  <a:pos x="0" y="1331"/>
                </a:cxn>
                <a:cxn ang="0">
                  <a:pos x="5760" y="1331"/>
                </a:cxn>
                <a:cxn ang="0">
                  <a:pos x="5760" y="0"/>
                </a:cxn>
                <a:cxn ang="0">
                  <a:pos x="0" y="1066"/>
                </a:cxn>
              </a:cxnLst>
              <a:rect l="0" t="0" r="0" b="0"/>
              <a:pathLst>
                <a:path w="5760" h="1331">
                  <a:moveTo>
                    <a:pt x="0" y="1066"/>
                  </a:moveTo>
                  <a:lnTo>
                    <a:pt x="0" y="1331"/>
                  </a:lnTo>
                  <a:lnTo>
                    <a:pt x="5760" y="1331"/>
                  </a:lnTo>
                  <a:lnTo>
                    <a:pt x="5760" y="0"/>
                  </a:lnTo>
                  <a:cubicBezTo>
                    <a:pt x="3220" y="1206"/>
                    <a:pt x="2250" y="1146"/>
                    <a:pt x="0" y="1066"/>
                  </a:cubicBezTo>
                  <a:close/>
                </a:path>
              </a:pathLst>
            </a:custGeom>
            <a:solidFill>
              <a:srgbClr val="C8102E">
                <a:alpha val="97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44450" dir="16200000" algn="ctr" rotWithShape="0">
                <a:prstClr val="black">
                  <a:alpha val="3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 rot="10800000">
              <a:off x="0" y="0"/>
              <a:ext cx="685800" cy="6858000"/>
            </a:xfrm>
            <a:custGeom>
              <a:avLst/>
              <a:gdLst>
                <a:gd name="connsiteX0" fmla="*/ 1914 w 1914"/>
                <a:gd name="connsiteY0" fmla="*/ 9 h 4329"/>
                <a:gd name="connsiteX1" fmla="*/ 1914 w 1914"/>
                <a:gd name="connsiteY1" fmla="*/ 4329 h 4329"/>
                <a:gd name="connsiteX2" fmla="*/ 204 w 1914"/>
                <a:gd name="connsiteY2" fmla="*/ 4327 h 4329"/>
                <a:gd name="connsiteX3" fmla="*/ 0 w 1914"/>
                <a:gd name="connsiteY3" fmla="*/ 0 h 4329"/>
                <a:gd name="connsiteX4" fmla="*/ 1914 w 1914"/>
                <a:gd name="connsiteY4" fmla="*/ 9 h 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" h="4329">
                  <a:moveTo>
                    <a:pt x="1914" y="9"/>
                  </a:moveTo>
                  <a:lnTo>
                    <a:pt x="1914" y="4329"/>
                  </a:lnTo>
                  <a:lnTo>
                    <a:pt x="204" y="4327"/>
                  </a:lnTo>
                  <a:cubicBezTo>
                    <a:pt x="1288" y="3574"/>
                    <a:pt x="2082" y="1734"/>
                    <a:pt x="0" y="0"/>
                  </a:cubicBezTo>
                  <a:lnTo>
                    <a:pt x="1914" y="9"/>
                  </a:lnTo>
                  <a:close/>
                </a:path>
              </a:pathLst>
            </a:custGeom>
            <a:solidFill>
              <a:srgbClr val="9E2A2F">
                <a:alpha val="94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10800000" algn="c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54585A"/>
                </a:solidFill>
                <a:latin typeface="Century Gothic" panose="020B0502020202020204" pitchFamily="34" charset="0"/>
              </a:defRPr>
            </a:lvl1pPr>
          </a:lstStyle>
          <a:p>
            <a:fld id="{A15EBC93-49DB-4025-BC4F-07436E4DA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0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1" name="Freeform 10"/>
            <p:cNvSpPr>
              <a:spLocks/>
            </p:cNvSpPr>
            <p:nvPr userDrawn="1"/>
          </p:nvSpPr>
          <p:spPr bwMode="auto">
            <a:xfrm rot="10800000">
              <a:off x="0" y="0"/>
              <a:ext cx="9144000" cy="6858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1066"/>
                </a:cxn>
                <a:cxn ang="0">
                  <a:pos x="0" y="1331"/>
                </a:cxn>
                <a:cxn ang="0">
                  <a:pos x="5760" y="1331"/>
                </a:cxn>
                <a:cxn ang="0">
                  <a:pos x="5760" y="0"/>
                </a:cxn>
                <a:cxn ang="0">
                  <a:pos x="0" y="1066"/>
                </a:cxn>
              </a:cxnLst>
              <a:rect l="0" t="0" r="0" b="0"/>
              <a:pathLst>
                <a:path w="5760" h="1331">
                  <a:moveTo>
                    <a:pt x="0" y="1066"/>
                  </a:moveTo>
                  <a:lnTo>
                    <a:pt x="0" y="1331"/>
                  </a:lnTo>
                  <a:lnTo>
                    <a:pt x="5760" y="1331"/>
                  </a:lnTo>
                  <a:lnTo>
                    <a:pt x="5760" y="0"/>
                  </a:lnTo>
                  <a:cubicBezTo>
                    <a:pt x="3220" y="1206"/>
                    <a:pt x="2250" y="1146"/>
                    <a:pt x="0" y="1066"/>
                  </a:cubicBezTo>
                  <a:close/>
                </a:path>
              </a:pathLst>
            </a:custGeom>
            <a:solidFill>
              <a:srgbClr val="C8102E">
                <a:alpha val="97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44450" dir="16200000" algn="ctr" rotWithShape="0">
                <a:prstClr val="black">
                  <a:alpha val="3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 rot="10800000">
              <a:off x="0" y="0"/>
              <a:ext cx="685800" cy="6858000"/>
            </a:xfrm>
            <a:custGeom>
              <a:avLst/>
              <a:gdLst>
                <a:gd name="connsiteX0" fmla="*/ 1914 w 1914"/>
                <a:gd name="connsiteY0" fmla="*/ 9 h 4329"/>
                <a:gd name="connsiteX1" fmla="*/ 1914 w 1914"/>
                <a:gd name="connsiteY1" fmla="*/ 4329 h 4329"/>
                <a:gd name="connsiteX2" fmla="*/ 204 w 1914"/>
                <a:gd name="connsiteY2" fmla="*/ 4327 h 4329"/>
                <a:gd name="connsiteX3" fmla="*/ 0 w 1914"/>
                <a:gd name="connsiteY3" fmla="*/ 0 h 4329"/>
                <a:gd name="connsiteX4" fmla="*/ 1914 w 1914"/>
                <a:gd name="connsiteY4" fmla="*/ 9 h 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" h="4329">
                  <a:moveTo>
                    <a:pt x="1914" y="9"/>
                  </a:moveTo>
                  <a:lnTo>
                    <a:pt x="1914" y="4329"/>
                  </a:lnTo>
                  <a:lnTo>
                    <a:pt x="204" y="4327"/>
                  </a:lnTo>
                  <a:cubicBezTo>
                    <a:pt x="1288" y="3574"/>
                    <a:pt x="2082" y="1734"/>
                    <a:pt x="0" y="0"/>
                  </a:cubicBezTo>
                  <a:lnTo>
                    <a:pt x="1914" y="9"/>
                  </a:lnTo>
                  <a:close/>
                </a:path>
              </a:pathLst>
            </a:custGeom>
            <a:solidFill>
              <a:srgbClr val="9E2A2F">
                <a:alpha val="94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10800000" algn="c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4585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fld id="{3994D2C2-38F2-4D44-8941-F9226CAE0B22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4585A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fld id="{A15EBC93-49DB-4025-BC4F-07436E4DA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3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Freeform 6"/>
            <p:cNvSpPr>
              <a:spLocks/>
            </p:cNvSpPr>
            <p:nvPr userDrawn="1"/>
          </p:nvSpPr>
          <p:spPr bwMode="auto">
            <a:xfrm rot="10800000">
              <a:off x="0" y="0"/>
              <a:ext cx="9144000" cy="6858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1066"/>
                </a:cxn>
                <a:cxn ang="0">
                  <a:pos x="0" y="1331"/>
                </a:cxn>
                <a:cxn ang="0">
                  <a:pos x="5760" y="1331"/>
                </a:cxn>
                <a:cxn ang="0">
                  <a:pos x="5760" y="0"/>
                </a:cxn>
                <a:cxn ang="0">
                  <a:pos x="0" y="1066"/>
                </a:cxn>
              </a:cxnLst>
              <a:rect l="0" t="0" r="0" b="0"/>
              <a:pathLst>
                <a:path w="5760" h="1331">
                  <a:moveTo>
                    <a:pt x="0" y="1066"/>
                  </a:moveTo>
                  <a:lnTo>
                    <a:pt x="0" y="1331"/>
                  </a:lnTo>
                  <a:lnTo>
                    <a:pt x="5760" y="1331"/>
                  </a:lnTo>
                  <a:lnTo>
                    <a:pt x="5760" y="0"/>
                  </a:lnTo>
                  <a:cubicBezTo>
                    <a:pt x="3220" y="1206"/>
                    <a:pt x="2250" y="1146"/>
                    <a:pt x="0" y="1066"/>
                  </a:cubicBezTo>
                  <a:close/>
                </a:path>
              </a:pathLst>
            </a:custGeom>
            <a:solidFill>
              <a:srgbClr val="C8102E">
                <a:alpha val="97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44450" dir="16200000" algn="ctr" rotWithShape="0">
                <a:prstClr val="black">
                  <a:alpha val="3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 rot="10800000">
              <a:off x="0" y="0"/>
              <a:ext cx="685800" cy="6858000"/>
            </a:xfrm>
            <a:custGeom>
              <a:avLst/>
              <a:gdLst>
                <a:gd name="connsiteX0" fmla="*/ 1914 w 1914"/>
                <a:gd name="connsiteY0" fmla="*/ 9 h 4329"/>
                <a:gd name="connsiteX1" fmla="*/ 1914 w 1914"/>
                <a:gd name="connsiteY1" fmla="*/ 4329 h 4329"/>
                <a:gd name="connsiteX2" fmla="*/ 204 w 1914"/>
                <a:gd name="connsiteY2" fmla="*/ 4327 h 4329"/>
                <a:gd name="connsiteX3" fmla="*/ 0 w 1914"/>
                <a:gd name="connsiteY3" fmla="*/ 0 h 4329"/>
                <a:gd name="connsiteX4" fmla="*/ 1914 w 1914"/>
                <a:gd name="connsiteY4" fmla="*/ 9 h 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" h="4329">
                  <a:moveTo>
                    <a:pt x="1914" y="9"/>
                  </a:moveTo>
                  <a:lnTo>
                    <a:pt x="1914" y="4329"/>
                  </a:lnTo>
                  <a:lnTo>
                    <a:pt x="204" y="4327"/>
                  </a:lnTo>
                  <a:cubicBezTo>
                    <a:pt x="1288" y="3574"/>
                    <a:pt x="2082" y="1734"/>
                    <a:pt x="0" y="0"/>
                  </a:cubicBezTo>
                  <a:lnTo>
                    <a:pt x="1914" y="9"/>
                  </a:lnTo>
                  <a:close/>
                </a:path>
              </a:pathLst>
            </a:custGeom>
            <a:solidFill>
              <a:srgbClr val="9E2A2F">
                <a:alpha val="94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10800000" algn="ctr" rotWithShape="0">
                <a:prstClr val="black">
                  <a:alpha val="45000"/>
                </a:prstClr>
              </a:outerShdw>
            </a:effectLst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2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2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0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D2C2-38F2-4D44-8941-F9226CAE0B2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EBC93-49DB-4025-BC4F-07436E4DA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994D2C2-38F2-4D44-8941-F9226CAE0B22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Adobe Gothic Std B" panose="020B0800000000000000" pitchFamily="34" charset="-128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A15EBC93-49DB-4025-BC4F-07436E4DA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5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 cap="all" baseline="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h.edu/i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.edu/graduate-school/forms/gpsp-updated-petition3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h.edu/graduate-school/forms/gradprof-med-adm-withdrawal-request1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Desktop/VPN-Installation-Instructions-02-01-2018-MR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.edu/graduate-school/form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6000" cap="none" dirty="0">
                <a:ln>
                  <a:solidFill>
                    <a:srgbClr val="888B8D"/>
                  </a:solidFill>
                </a:ln>
                <a:solidFill>
                  <a:srgbClr val="C81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n-ea"/>
                <a:cs typeface="+mn-cs"/>
              </a:rPr>
              <a:t/>
            </a:r>
            <a:br>
              <a:rPr lang="en-US" sz="6000" cap="none" dirty="0">
                <a:ln>
                  <a:solidFill>
                    <a:srgbClr val="888B8D"/>
                  </a:solidFill>
                </a:ln>
                <a:solidFill>
                  <a:srgbClr val="C81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0600" y="2971800"/>
            <a:ext cx="2798307" cy="21336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029200" y="2286000"/>
            <a:ext cx="4041775" cy="4267200"/>
          </a:xfrm>
        </p:spPr>
        <p:txBody>
          <a:bodyPr>
            <a:normAutofit fontScale="85000" lnSpcReduction="20000"/>
          </a:bodyPr>
          <a:lstStyle/>
          <a:p>
            <a:pPr lvl="0" algn="ctr"/>
            <a:endParaRPr lang="en-US" sz="2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GRAD ADVISOR ZOOM MEETING </a:t>
            </a:r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3/23/2020</a:t>
            </a:r>
          </a:p>
          <a:p>
            <a:pPr lvl="0" algn="ctr"/>
            <a:r>
              <a:rPr lang="en-US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10:00 – 11:00 am</a:t>
            </a:r>
          </a:p>
          <a:p>
            <a:pPr lvl="0" algn="ctr"/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endParaRPr lang="en-US" sz="2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/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Meeting will start shortly. Please mute your mics and turn off </a:t>
            </a:r>
            <a:r>
              <a:rPr lang="en-US" sz="2800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your video.</a:t>
            </a:r>
            <a:endParaRPr lang="en-US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en-US" sz="2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0" y="6477000"/>
            <a:ext cx="5212080" cy="269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615232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GRADUATE SCHOOL UPDATES &amp; REMINDERS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041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Priority Folder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n>
                <a:solidFill>
                  <a:srgbClr val="888B8D"/>
                </a:solidFill>
              </a:ln>
              <a:solidFill>
                <a:srgbClr val="C81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8229600" cy="528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2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FA2020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734" y="6477000"/>
            <a:ext cx="5212532" cy="2682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24200" y="5715000"/>
            <a:ext cx="2331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http://www.uh.edu/ir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1581" y="0"/>
            <a:ext cx="5300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1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478" y="6589753"/>
            <a:ext cx="5212532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6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AFFAIRS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n>
                <a:solidFill>
                  <a:srgbClr val="888B8D"/>
                </a:solidFill>
              </a:ln>
              <a:solidFill>
                <a:srgbClr val="C81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417638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Petitions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re-fillable and you are able to use electronic signatures.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Graduate Petition </a:t>
            </a:r>
            <a:r>
              <a:rPr lang="en-US" dirty="0">
                <a:hlinkClick r:id="rId3"/>
              </a:rPr>
              <a:t>https://www.uh.edu/graduate-school/forms/gpsp-updated-petition3.pdf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Medical/Administrative Withdrawal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www.uh.edu/graduate-school/forms/gradprof-med-adm-withdrawal-request1.pdf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Please do </a:t>
            </a:r>
            <a:r>
              <a:rPr lang="en-US" dirty="0"/>
              <a:t>not write </a:t>
            </a:r>
            <a:r>
              <a:rPr lang="en-US" dirty="0" smtClean="0"/>
              <a:t>health issues or diagnoses on </a:t>
            </a:r>
            <a:r>
              <a:rPr lang="en-US" dirty="0"/>
              <a:t>the medical petition, simply black out any health </a:t>
            </a:r>
            <a:r>
              <a:rPr lang="en-US" dirty="0" smtClean="0"/>
              <a:t>reasons.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Hold on to any doctor’s notes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via email that you have received the adequate documentation and if you have any questions please contact Tashemia</a:t>
            </a:r>
          </a:p>
          <a:p>
            <a:pPr lvl="0"/>
            <a:endParaRPr lang="en-US" b="1" u="sng" dirty="0" smtClean="0">
              <a:solidFill>
                <a:srgbClr val="FF0000"/>
              </a:solidFill>
            </a:endParaRPr>
          </a:p>
          <a:p>
            <a:pPr lvl="0"/>
            <a:r>
              <a:rPr lang="en-US" b="1" u="sng" dirty="0" smtClean="0">
                <a:solidFill>
                  <a:srgbClr val="FF0000"/>
                </a:solidFill>
              </a:rPr>
              <a:t>Thesis/Dissertation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No changes to the thesis/dissertation submission deadline (Monday, May 11, 2020).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We recommend that students be permitted to schedule virtual/remote defenses and/or adhere to social distancing guidelines. 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Thesis/dissertation approval form has not changed; electronic signatures accepted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Dissertation Accelerator will be offered in a virtual format.  More details later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5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AFFAIRS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n>
                <a:solidFill>
                  <a:srgbClr val="888B8D"/>
                </a:solidFill>
              </a:ln>
              <a:solidFill>
                <a:srgbClr val="C81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417638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have VPN services you are able to connect to IRIS. Please see the instructions here </a:t>
            </a:r>
            <a:r>
              <a:rPr lang="en-US" dirty="0" smtClean="0">
                <a:hlinkClick r:id="rId3" action="ppaction://hlinkfile"/>
              </a:rPr>
              <a:t>VPN-Installation-Instructions-02-01-2018-MR.PDF</a:t>
            </a:r>
            <a:endParaRPr lang="en-US" dirty="0" smtClean="0"/>
          </a:p>
          <a:p>
            <a:pPr fontAlgn="base"/>
            <a:endParaRPr lang="en-US" b="1" u="sng" dirty="0" smtClean="0">
              <a:solidFill>
                <a:srgbClr val="FF0000"/>
              </a:solidFill>
            </a:endParaRPr>
          </a:p>
          <a:p>
            <a:pPr fontAlgn="base"/>
            <a:r>
              <a:rPr lang="en-US" b="1" u="sng" dirty="0" smtClean="0">
                <a:solidFill>
                  <a:srgbClr val="FF0000"/>
                </a:solidFill>
              </a:rPr>
              <a:t>Deadlines/Calendar</a:t>
            </a:r>
            <a:endParaRPr lang="en-US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W deadline for spring 2020 session 1 has been extended to April 10, 2020. </a:t>
            </a:r>
          </a:p>
          <a:p>
            <a:r>
              <a:rPr lang="en-US" dirty="0"/>
              <a:t> </a:t>
            </a:r>
            <a:r>
              <a:rPr lang="en-US" b="1" dirty="0" smtClean="0"/>
              <a:t>Other </a:t>
            </a:r>
            <a:r>
              <a:rPr lang="en-US" b="1" dirty="0"/>
              <a:t>sessions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No changes have been made to session 4 which began on 2-17-20 and ends on 3-26-20 or session 6 which begins on 3-30-20 and ends on 4-30-20. </a:t>
            </a:r>
          </a:p>
          <a:p>
            <a:pPr fontAlgn="base"/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b="1" dirty="0" smtClean="0"/>
              <a:t>The </a:t>
            </a:r>
            <a:r>
              <a:rPr lang="en-US" b="1" dirty="0"/>
              <a:t>following changes have been made to session 5: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first day of classes moved from 3-16-20 to 3-23-20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last day to add a class moved from 3-18-20 to 3-25-20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official reporting day (ORD) moved from 3-19-20 to 3-26-20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last day to drop a course or withdraw without receiving a grade moved from 3-19-20 to 3-26-20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University payment due date moved from 3-26-20 to 4-2-20</a:t>
            </a:r>
          </a:p>
          <a:p>
            <a:pPr fontAlgn="base"/>
            <a:r>
              <a:rPr lang="en-US" b="1" dirty="0"/>
              <a:t> </a:t>
            </a:r>
            <a:r>
              <a:rPr lang="en-US" b="1" dirty="0" smtClean="0"/>
              <a:t>Navigate update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 smtClean="0"/>
              <a:t>waiting </a:t>
            </a:r>
            <a:r>
              <a:rPr lang="en-US" dirty="0"/>
              <a:t>for graduate student data to be added.  We will let you know when it is ready.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6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AFFAIRS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n>
                <a:solidFill>
                  <a:srgbClr val="888B8D"/>
                </a:solidFill>
              </a:ln>
              <a:solidFill>
                <a:srgbClr val="C81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417638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dirty="0" smtClean="0"/>
          </a:p>
          <a:p>
            <a:pPr lvl="0"/>
            <a:r>
              <a:rPr lang="en-US" b="1" u="sng" dirty="0" smtClean="0">
                <a:solidFill>
                  <a:srgbClr val="FF0000"/>
                </a:solidFill>
              </a:rPr>
              <a:t>Previous </a:t>
            </a:r>
            <a:r>
              <a:rPr lang="en-US" b="1" u="sng" dirty="0">
                <a:solidFill>
                  <a:srgbClr val="FF0000"/>
                </a:solidFill>
              </a:rPr>
              <a:t>Grad Advisor Presentations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Amruta</a:t>
            </a:r>
            <a:r>
              <a:rPr lang="en-US" dirty="0"/>
              <a:t> has worked very hard on keeping the website up to date and has added a link for Advisor Meetings and Presentations here. </a:t>
            </a:r>
            <a:r>
              <a:rPr lang="en-US" dirty="0">
                <a:hlinkClick r:id="rId3"/>
              </a:rPr>
              <a:t>Advisor Meetings and </a:t>
            </a:r>
            <a:r>
              <a:rPr lang="en-US" dirty="0" smtClean="0">
                <a:hlinkClick r:id="rId3"/>
              </a:rPr>
              <a:t>Presentations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0"/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7848600"/>
            <a:ext cx="2505075" cy="12199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2965557"/>
            <a:ext cx="2505075" cy="121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23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>
      <p:transition spd="med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6000" cap="none" dirty="0">
                <a:ln>
                  <a:solidFill>
                    <a:srgbClr val="888B8D"/>
                  </a:solidFill>
                </a:ln>
                <a:solidFill>
                  <a:srgbClr val="C81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n-ea"/>
                <a:cs typeface="+mn-cs"/>
              </a:rPr>
              <a:t/>
            </a:r>
            <a:br>
              <a:rPr lang="en-US" sz="6000" cap="none" dirty="0">
                <a:ln>
                  <a:solidFill>
                    <a:srgbClr val="888B8D"/>
                  </a:solidFill>
                </a:ln>
                <a:solidFill>
                  <a:srgbClr val="C81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Shawn Washington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algn="ctr"/>
            <a:r>
              <a:rPr lang="en-US" i="1" dirty="0" smtClean="0">
                <a:latin typeface="Franklin Gothic Book" panose="020B0503020102020204" pitchFamily="34" charset="0"/>
              </a:rPr>
              <a:t>Associate Director of Grad/Int’l Admissions.</a:t>
            </a:r>
            <a:endParaRPr lang="en-US" i="1" dirty="0">
              <a:latin typeface="Franklin Gothic Book" panose="020B0503020102020204" pitchFamily="34" charset="0"/>
            </a:endParaRPr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7346" y="2649972"/>
            <a:ext cx="2798307" cy="2426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0" y="6477000"/>
            <a:ext cx="5212080" cy="2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59081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4"/>
          <a:stretch>
            <a:fillRect/>
          </a:stretch>
        </p:blipFill>
        <p:spPr>
          <a:xfrm>
            <a:off x="2118519" y="6559617"/>
            <a:ext cx="5211762" cy="26828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990600" y="350905"/>
          <a:ext cx="74676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6" imgW="5943699" imgH="8036545" progId="Word.Document.12">
                  <p:embed/>
                </p:oleObj>
              </mc:Choice>
              <mc:Fallback>
                <p:oleObj name="Document" r:id="rId6" imgW="5943699" imgH="80365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0600" y="350905"/>
                        <a:ext cx="7467600" cy="647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754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825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Special Admits Reminders: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36044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n>
                  <a:solidFill>
                    <a:srgbClr val="888B8D"/>
                  </a:solidFill>
                </a:ln>
                <a:latin typeface="Franklin Gothic Demi" panose="020B0703020102020204" pitchFamily="34" charset="0"/>
              </a:rPr>
              <a:t>GRE/GMAT – Test Score</a:t>
            </a:r>
          </a:p>
          <a:p>
            <a:pPr marL="0" indent="0">
              <a:buNone/>
            </a:pPr>
            <a:endParaRPr lang="en-US" sz="3600" dirty="0">
              <a:ln>
                <a:solidFill>
                  <a:srgbClr val="888B8D"/>
                </a:solidFill>
              </a:ln>
              <a:latin typeface="Franklin Gothic Demi" panose="020B07030201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n>
                  <a:solidFill>
                    <a:srgbClr val="888B8D"/>
                  </a:solidFill>
                </a:ln>
                <a:latin typeface="Franklin Gothic Demi" panose="020B0703020102020204" pitchFamily="34" charset="0"/>
              </a:rPr>
              <a:t>Approval Signatures</a:t>
            </a:r>
          </a:p>
          <a:p>
            <a:pPr marL="0" indent="0">
              <a:buNone/>
            </a:pPr>
            <a:endParaRPr lang="en-US" sz="3600" dirty="0">
              <a:ln>
                <a:solidFill>
                  <a:srgbClr val="888B8D"/>
                </a:solidFill>
              </a:ln>
              <a:latin typeface="Franklin Gothic Demi" panose="020B07030201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n>
                  <a:solidFill>
                    <a:srgbClr val="888B8D"/>
                  </a:solidFill>
                </a:ln>
                <a:latin typeface="Franklin Gothic Demi" panose="020B0703020102020204" pitchFamily="34" charset="0"/>
              </a:rPr>
              <a:t>Supporting Documents</a:t>
            </a:r>
          </a:p>
          <a:p>
            <a:pPr marL="0" indent="0">
              <a:buNone/>
            </a:pPr>
            <a:endParaRPr lang="en-US" sz="3600" dirty="0">
              <a:ln>
                <a:solidFill>
                  <a:srgbClr val="888B8D"/>
                </a:solidFill>
              </a:ln>
              <a:latin typeface="Franklin Gothic Demi" panose="020B07030201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n>
                  <a:solidFill>
                    <a:srgbClr val="888B8D"/>
                  </a:solidFill>
                </a:ln>
                <a:latin typeface="Franklin Gothic Demi" panose="020B0703020102020204" pitchFamily="34" charset="0"/>
              </a:rPr>
              <a:t>Why is this applicant special?</a:t>
            </a:r>
            <a:endParaRPr lang="en-US" sz="3600" dirty="0">
              <a:ln>
                <a:solidFill>
                  <a:srgbClr val="888B8D"/>
                </a:solidFill>
              </a:ln>
              <a:latin typeface="Franklin Gothic Demi" panose="020B0703020102020204" pitchFamily="34" charset="0"/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6324600"/>
            <a:ext cx="5212532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8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Duolingo</a:t>
            </a:r>
            <a:r>
              <a:rPr lang="en-US" dirty="0" smtClean="0"/>
              <a:t> Email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19200"/>
            <a:ext cx="8305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28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Priority Folder - CN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74639"/>
            <a:ext cx="8229600" cy="5897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n>
                <a:solidFill>
                  <a:srgbClr val="888B8D"/>
                </a:solidFill>
              </a:ln>
              <a:solidFill>
                <a:srgbClr val="C81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r>
              <a:rPr lang="en-US" sz="2400" b="1" dirty="0" smtClean="0"/>
              <a:t>Fall 2020 application deadlines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 International transcript evaluations are tagged and completed based on deadline.</a:t>
            </a:r>
          </a:p>
          <a:p>
            <a:pPr marL="0" indent="0">
              <a:buNone/>
            </a:pPr>
            <a:r>
              <a:rPr lang="en-US" sz="1800" i="1" dirty="0" smtClean="0"/>
              <a:t>(If your program has a February deadline, we’ll work to complete all evaluations in February)</a:t>
            </a:r>
          </a:p>
          <a:p>
            <a:r>
              <a:rPr lang="en-US" sz="2400" b="1" dirty="0" smtClean="0"/>
              <a:t>Priority folder is available for those applicants the department needs evaluated quickly.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dirty="0" smtClean="0"/>
              <a:t>- </a:t>
            </a:r>
            <a:r>
              <a:rPr lang="en-US" sz="2000" dirty="0" smtClean="0"/>
              <a:t>The transcript analyst team works to have priority evaluations done within 24 – 48 hours*</a:t>
            </a:r>
          </a:p>
          <a:p>
            <a:pPr marL="457200" lvl="1" indent="0">
              <a:buNone/>
            </a:pPr>
            <a:r>
              <a:rPr lang="en-US" sz="1600" b="1" dirty="0" smtClean="0"/>
              <a:t>(*24-48 hours after a PSID has populated in CN)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- Use for applications that are truly priority, when a high volume are pushed – we cannot complete the evaluations in 24 – 48 hours. 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0" y="6466669"/>
            <a:ext cx="5212080" cy="2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3005</TotalTime>
  <Words>448</Words>
  <Application>Microsoft Office PowerPoint</Application>
  <PresentationFormat>On-screen Show (4:3)</PresentationFormat>
  <Paragraphs>90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Adobe Gothic Std B</vt:lpstr>
      <vt:lpstr>Arial</vt:lpstr>
      <vt:lpstr>Calibri</vt:lpstr>
      <vt:lpstr>Century Gothic</vt:lpstr>
      <vt:lpstr>Franklin Gothic Book</vt:lpstr>
      <vt:lpstr>Franklin Gothic Demi</vt:lpstr>
      <vt:lpstr>Franklin Gothic Medium</vt:lpstr>
      <vt:lpstr>Office Theme</vt:lpstr>
      <vt:lpstr>Document</vt:lpstr>
      <vt:lpstr> </vt:lpstr>
      <vt:lpstr>ACADEMIC AFFAIRS</vt:lpstr>
      <vt:lpstr>ACADEMIC AFFAIRS</vt:lpstr>
      <vt:lpstr>ACADEMIC AFFAIRS</vt:lpstr>
      <vt:lpstr> </vt:lpstr>
      <vt:lpstr>PowerPoint Presentation</vt:lpstr>
      <vt:lpstr>Special Admits Reminders: </vt:lpstr>
      <vt:lpstr>Duolingo Email</vt:lpstr>
      <vt:lpstr>Priority Folder - CN</vt:lpstr>
      <vt:lpstr>Priority Folder</vt:lpstr>
      <vt:lpstr>FA2020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Farr, Lisa V</dc:creator>
  <cp:lastModifiedBy>Jones, Tashemia V</cp:lastModifiedBy>
  <cp:revision>242</cp:revision>
  <cp:lastPrinted>2017-01-25T17:15:46Z</cp:lastPrinted>
  <dcterms:created xsi:type="dcterms:W3CDTF">2015-01-14T17:40:36Z</dcterms:created>
  <dcterms:modified xsi:type="dcterms:W3CDTF">2020-03-20T20:46:19Z</dcterms:modified>
</cp:coreProperties>
</file>