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80" r:id="rId2"/>
    <p:sldId id="404" r:id="rId3"/>
    <p:sldId id="382" r:id="rId4"/>
    <p:sldId id="381" r:id="rId5"/>
    <p:sldId id="405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1" r:id="rId25"/>
    <p:sldId id="402" r:id="rId26"/>
    <p:sldId id="356" r:id="rId27"/>
    <p:sldId id="358" r:id="rId28"/>
    <p:sldId id="370" r:id="rId29"/>
    <p:sldId id="373" r:id="rId30"/>
    <p:sldId id="371" r:id="rId31"/>
    <p:sldId id="362" r:id="rId32"/>
    <p:sldId id="372" r:id="rId33"/>
    <p:sldId id="365" r:id="rId34"/>
    <p:sldId id="357" r:id="rId35"/>
    <p:sldId id="368" r:id="rId36"/>
    <p:sldId id="379" r:id="rId37"/>
    <p:sldId id="360" r:id="rId38"/>
    <p:sldId id="374" r:id="rId39"/>
    <p:sldId id="375" r:id="rId40"/>
    <p:sldId id="376" r:id="rId41"/>
    <p:sldId id="369" r:id="rId42"/>
    <p:sldId id="403" r:id="rId43"/>
    <p:sldId id="407" r:id="rId44"/>
    <p:sldId id="408" r:id="rId45"/>
    <p:sldId id="409" r:id="rId46"/>
    <p:sldId id="410" r:id="rId47"/>
    <p:sldId id="411" r:id="rId48"/>
    <p:sldId id="412" r:id="rId49"/>
    <p:sldId id="413" r:id="rId50"/>
    <p:sldId id="406" r:id="rId5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85A"/>
    <a:srgbClr val="C8102E"/>
    <a:srgbClr val="BBBBBB"/>
    <a:srgbClr val="BDBDBD"/>
    <a:srgbClr val="C1C1C1"/>
    <a:srgbClr val="9E2A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48" autoAdjust="0"/>
    <p:restoredTop sz="94647" autoAdjust="0"/>
  </p:normalViewPr>
  <p:slideViewPr>
    <p:cSldViewPr>
      <p:cViewPr varScale="1">
        <p:scale>
          <a:sx n="103" d="100"/>
          <a:sy n="103" d="100"/>
        </p:scale>
        <p:origin x="186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1217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FB5BE-D2E8-48C3-AB19-CEB50E5FE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1310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3937F9-3AA2-4E18-8D74-27A6253EC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6169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Staff/Transitional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4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Staff/Transitional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92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Staff/Transitional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18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Staff/Transitional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86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Staff/Transitional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81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Staff/Transitional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13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Staff/Transitional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Staff/Transitional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33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Staff/Transitional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95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Staff/Transitional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38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Staff/Transitional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11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Staff/Transitional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25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Staff/Transitional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54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Staff/Transitional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85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Staff/Transitional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937F9-3AA2-4E18-8D74-27A6253EC63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31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C8102E">
              <a:alpha val="9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9E2A2F">
              <a:alpha val="9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086600" cy="1470025"/>
          </a:xfrm>
        </p:spPr>
        <p:txBody>
          <a:bodyPr/>
          <a:lstStyle>
            <a:lvl1pPr algn="r">
              <a:defRPr b="1">
                <a:solidFill>
                  <a:srgbClr val="54585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C8102E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05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D2C2-38F2-4D44-8941-F9226CAE0B22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EBC93-49DB-4025-BC4F-07436E4D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1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D2C2-38F2-4D44-8941-F9226CAE0B22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EBC93-49DB-4025-BC4F-07436E4D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0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Freeform 6"/>
            <p:cNvSpPr>
              <a:spLocks/>
            </p:cNvSpPr>
            <p:nvPr userDrawn="1"/>
          </p:nvSpPr>
          <p:spPr bwMode="auto">
            <a:xfrm rot="10800000">
              <a:off x="0" y="0"/>
              <a:ext cx="9144000" cy="6858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1066"/>
                </a:cxn>
                <a:cxn ang="0">
                  <a:pos x="0" y="1331"/>
                </a:cxn>
                <a:cxn ang="0">
                  <a:pos x="5760" y="1331"/>
                </a:cxn>
                <a:cxn ang="0">
                  <a:pos x="5760" y="0"/>
                </a:cxn>
                <a:cxn ang="0">
                  <a:pos x="0" y="1066"/>
                </a:cxn>
              </a:cxnLst>
              <a:rect l="0" t="0" r="0" b="0"/>
              <a:pathLst>
                <a:path w="5760" h="1331">
                  <a:moveTo>
                    <a:pt x="0" y="1066"/>
                  </a:moveTo>
                  <a:lnTo>
                    <a:pt x="0" y="1331"/>
                  </a:lnTo>
                  <a:lnTo>
                    <a:pt x="5760" y="1331"/>
                  </a:lnTo>
                  <a:lnTo>
                    <a:pt x="5760" y="0"/>
                  </a:lnTo>
                  <a:cubicBezTo>
                    <a:pt x="3220" y="1206"/>
                    <a:pt x="2250" y="1146"/>
                    <a:pt x="0" y="1066"/>
                  </a:cubicBezTo>
                  <a:close/>
                </a:path>
              </a:pathLst>
            </a:custGeom>
            <a:solidFill>
              <a:srgbClr val="C8102E">
                <a:alpha val="97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44450" dir="16200000" algn="ctr" rotWithShape="0">
                <a:prstClr val="black">
                  <a:alpha val="35000"/>
                </a:prstClr>
              </a:outerShdw>
            </a:effectLst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 rot="10800000">
              <a:off x="0" y="0"/>
              <a:ext cx="685800" cy="6858000"/>
            </a:xfrm>
            <a:custGeom>
              <a:avLst/>
              <a:gdLst>
                <a:gd name="connsiteX0" fmla="*/ 1914 w 1914"/>
                <a:gd name="connsiteY0" fmla="*/ 9 h 4329"/>
                <a:gd name="connsiteX1" fmla="*/ 1914 w 1914"/>
                <a:gd name="connsiteY1" fmla="*/ 4329 h 4329"/>
                <a:gd name="connsiteX2" fmla="*/ 204 w 1914"/>
                <a:gd name="connsiteY2" fmla="*/ 4327 h 4329"/>
                <a:gd name="connsiteX3" fmla="*/ 0 w 1914"/>
                <a:gd name="connsiteY3" fmla="*/ 0 h 4329"/>
                <a:gd name="connsiteX4" fmla="*/ 1914 w 1914"/>
                <a:gd name="connsiteY4" fmla="*/ 9 h 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4" h="4329">
                  <a:moveTo>
                    <a:pt x="1914" y="9"/>
                  </a:moveTo>
                  <a:lnTo>
                    <a:pt x="1914" y="4329"/>
                  </a:lnTo>
                  <a:lnTo>
                    <a:pt x="204" y="4327"/>
                  </a:lnTo>
                  <a:cubicBezTo>
                    <a:pt x="1288" y="3574"/>
                    <a:pt x="2082" y="1734"/>
                    <a:pt x="0" y="0"/>
                  </a:cubicBezTo>
                  <a:lnTo>
                    <a:pt x="1914" y="9"/>
                  </a:lnTo>
                  <a:close/>
                </a:path>
              </a:pathLst>
            </a:custGeom>
            <a:solidFill>
              <a:srgbClr val="9E2A2F">
                <a:alpha val="9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10800000" algn="ctr" rotWithShape="0">
                <a:prstClr val="black">
                  <a:alpha val="45000"/>
                </a:prstClr>
              </a:outerShdw>
            </a:effectLst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4585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entury Gothic" panose="020B0502020202020204" pitchFamily="34" charset="0"/>
              </a:defRPr>
            </a:lvl1pPr>
          </a:lstStyle>
          <a:p>
            <a:fld id="{3994D2C2-38F2-4D44-8941-F9226CAE0B22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latin typeface="Century Gothic" panose="020B0502020202020204" pitchFamily="34" charset="0"/>
              </a:defRPr>
            </a:lvl1pPr>
          </a:lstStyle>
          <a:p>
            <a:fld id="{A15EBC93-49DB-4025-BC4F-07436E4DA1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5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0" y="4876800"/>
            <a:ext cx="9144000" cy="19882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C8102E">
              <a:alpha val="9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7772400" y="0"/>
            <a:ext cx="13716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9E2A2F">
              <a:alpha val="9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rgbClr val="54585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665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54585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ln>
            <a:noFill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entury Gothic" panose="020B0502020202020204" pitchFamily="34" charset="0"/>
              </a:defRPr>
            </a:lvl1pPr>
          </a:lstStyle>
          <a:p>
            <a:fld id="{3994D2C2-38F2-4D44-8941-F9226CAE0B22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4585A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Freeform 8"/>
            <p:cNvSpPr>
              <a:spLocks/>
            </p:cNvSpPr>
            <p:nvPr userDrawn="1"/>
          </p:nvSpPr>
          <p:spPr bwMode="auto">
            <a:xfrm rot="10800000">
              <a:off x="0" y="0"/>
              <a:ext cx="9144000" cy="6858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1066"/>
                </a:cxn>
                <a:cxn ang="0">
                  <a:pos x="0" y="1331"/>
                </a:cxn>
                <a:cxn ang="0">
                  <a:pos x="5760" y="1331"/>
                </a:cxn>
                <a:cxn ang="0">
                  <a:pos x="5760" y="0"/>
                </a:cxn>
                <a:cxn ang="0">
                  <a:pos x="0" y="1066"/>
                </a:cxn>
              </a:cxnLst>
              <a:rect l="0" t="0" r="0" b="0"/>
              <a:pathLst>
                <a:path w="5760" h="1331">
                  <a:moveTo>
                    <a:pt x="0" y="1066"/>
                  </a:moveTo>
                  <a:lnTo>
                    <a:pt x="0" y="1331"/>
                  </a:lnTo>
                  <a:lnTo>
                    <a:pt x="5760" y="1331"/>
                  </a:lnTo>
                  <a:lnTo>
                    <a:pt x="5760" y="0"/>
                  </a:lnTo>
                  <a:cubicBezTo>
                    <a:pt x="3220" y="1206"/>
                    <a:pt x="2250" y="1146"/>
                    <a:pt x="0" y="1066"/>
                  </a:cubicBezTo>
                  <a:close/>
                </a:path>
              </a:pathLst>
            </a:custGeom>
            <a:solidFill>
              <a:srgbClr val="C8102E">
                <a:alpha val="97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44450" dir="16200000" algn="ctr" rotWithShape="0">
                <a:prstClr val="black">
                  <a:alpha val="35000"/>
                </a:prstClr>
              </a:outerShdw>
            </a:effectLst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 rot="10800000">
              <a:off x="0" y="0"/>
              <a:ext cx="685800" cy="6858000"/>
            </a:xfrm>
            <a:custGeom>
              <a:avLst/>
              <a:gdLst>
                <a:gd name="connsiteX0" fmla="*/ 1914 w 1914"/>
                <a:gd name="connsiteY0" fmla="*/ 9 h 4329"/>
                <a:gd name="connsiteX1" fmla="*/ 1914 w 1914"/>
                <a:gd name="connsiteY1" fmla="*/ 4329 h 4329"/>
                <a:gd name="connsiteX2" fmla="*/ 204 w 1914"/>
                <a:gd name="connsiteY2" fmla="*/ 4327 h 4329"/>
                <a:gd name="connsiteX3" fmla="*/ 0 w 1914"/>
                <a:gd name="connsiteY3" fmla="*/ 0 h 4329"/>
                <a:gd name="connsiteX4" fmla="*/ 1914 w 1914"/>
                <a:gd name="connsiteY4" fmla="*/ 9 h 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4" h="4329">
                  <a:moveTo>
                    <a:pt x="1914" y="9"/>
                  </a:moveTo>
                  <a:lnTo>
                    <a:pt x="1914" y="4329"/>
                  </a:lnTo>
                  <a:lnTo>
                    <a:pt x="204" y="4327"/>
                  </a:lnTo>
                  <a:cubicBezTo>
                    <a:pt x="1288" y="3574"/>
                    <a:pt x="2082" y="1734"/>
                    <a:pt x="0" y="0"/>
                  </a:cubicBezTo>
                  <a:lnTo>
                    <a:pt x="1914" y="9"/>
                  </a:lnTo>
                  <a:close/>
                </a:path>
              </a:pathLst>
            </a:custGeom>
            <a:solidFill>
              <a:srgbClr val="9E2A2F">
                <a:alpha val="9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10800000" algn="ctr" rotWithShape="0">
                <a:prstClr val="black">
                  <a:alpha val="45000"/>
                </a:prstClr>
              </a:outerShdw>
            </a:effectLst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rgbClr val="54585A"/>
                </a:solidFill>
                <a:latin typeface="Century Gothic" panose="020B0502020202020204" pitchFamily="34" charset="0"/>
              </a:defRPr>
            </a:lvl1pPr>
          </a:lstStyle>
          <a:p>
            <a:fld id="{A15EBC93-49DB-4025-BC4F-07436E4DA1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00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Freeform 10"/>
            <p:cNvSpPr>
              <a:spLocks/>
            </p:cNvSpPr>
            <p:nvPr userDrawn="1"/>
          </p:nvSpPr>
          <p:spPr bwMode="auto">
            <a:xfrm rot="10800000">
              <a:off x="0" y="0"/>
              <a:ext cx="9144000" cy="6858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1066"/>
                </a:cxn>
                <a:cxn ang="0">
                  <a:pos x="0" y="1331"/>
                </a:cxn>
                <a:cxn ang="0">
                  <a:pos x="5760" y="1331"/>
                </a:cxn>
                <a:cxn ang="0">
                  <a:pos x="5760" y="0"/>
                </a:cxn>
                <a:cxn ang="0">
                  <a:pos x="0" y="1066"/>
                </a:cxn>
              </a:cxnLst>
              <a:rect l="0" t="0" r="0" b="0"/>
              <a:pathLst>
                <a:path w="5760" h="1331">
                  <a:moveTo>
                    <a:pt x="0" y="1066"/>
                  </a:moveTo>
                  <a:lnTo>
                    <a:pt x="0" y="1331"/>
                  </a:lnTo>
                  <a:lnTo>
                    <a:pt x="5760" y="1331"/>
                  </a:lnTo>
                  <a:lnTo>
                    <a:pt x="5760" y="0"/>
                  </a:lnTo>
                  <a:cubicBezTo>
                    <a:pt x="3220" y="1206"/>
                    <a:pt x="2250" y="1146"/>
                    <a:pt x="0" y="1066"/>
                  </a:cubicBezTo>
                  <a:close/>
                </a:path>
              </a:pathLst>
            </a:custGeom>
            <a:solidFill>
              <a:srgbClr val="C8102E">
                <a:alpha val="97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44450" dir="16200000" algn="ctr" rotWithShape="0">
                <a:prstClr val="black">
                  <a:alpha val="35000"/>
                </a:prstClr>
              </a:outerShdw>
            </a:effectLst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 rot="10800000">
              <a:off x="0" y="0"/>
              <a:ext cx="685800" cy="6858000"/>
            </a:xfrm>
            <a:custGeom>
              <a:avLst/>
              <a:gdLst>
                <a:gd name="connsiteX0" fmla="*/ 1914 w 1914"/>
                <a:gd name="connsiteY0" fmla="*/ 9 h 4329"/>
                <a:gd name="connsiteX1" fmla="*/ 1914 w 1914"/>
                <a:gd name="connsiteY1" fmla="*/ 4329 h 4329"/>
                <a:gd name="connsiteX2" fmla="*/ 204 w 1914"/>
                <a:gd name="connsiteY2" fmla="*/ 4327 h 4329"/>
                <a:gd name="connsiteX3" fmla="*/ 0 w 1914"/>
                <a:gd name="connsiteY3" fmla="*/ 0 h 4329"/>
                <a:gd name="connsiteX4" fmla="*/ 1914 w 1914"/>
                <a:gd name="connsiteY4" fmla="*/ 9 h 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4" h="4329">
                  <a:moveTo>
                    <a:pt x="1914" y="9"/>
                  </a:moveTo>
                  <a:lnTo>
                    <a:pt x="1914" y="4329"/>
                  </a:lnTo>
                  <a:lnTo>
                    <a:pt x="204" y="4327"/>
                  </a:lnTo>
                  <a:cubicBezTo>
                    <a:pt x="1288" y="3574"/>
                    <a:pt x="2082" y="1734"/>
                    <a:pt x="0" y="0"/>
                  </a:cubicBezTo>
                  <a:lnTo>
                    <a:pt x="1914" y="9"/>
                  </a:lnTo>
                  <a:close/>
                </a:path>
              </a:pathLst>
            </a:custGeom>
            <a:solidFill>
              <a:srgbClr val="9E2A2F">
                <a:alpha val="9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10800000" algn="ctr" rotWithShape="0">
                <a:prstClr val="black">
                  <a:alpha val="45000"/>
                </a:prstClr>
              </a:outerShdw>
            </a:effectLst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4585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entury Gothic" panose="020B0502020202020204" pitchFamily="34" charset="0"/>
              </a:defRPr>
            </a:lvl1pPr>
          </a:lstStyle>
          <a:p>
            <a:fld id="{3994D2C2-38F2-4D44-8941-F9226CAE0B22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4585A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latin typeface="Century Gothic" panose="020B0502020202020204" pitchFamily="34" charset="0"/>
              </a:defRPr>
            </a:lvl1pPr>
          </a:lstStyle>
          <a:p>
            <a:fld id="{A15EBC93-49DB-4025-BC4F-07436E4DA1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83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D2C2-38F2-4D44-8941-F9226CAE0B22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Freeform 6"/>
            <p:cNvSpPr>
              <a:spLocks/>
            </p:cNvSpPr>
            <p:nvPr userDrawn="1"/>
          </p:nvSpPr>
          <p:spPr bwMode="auto">
            <a:xfrm rot="10800000">
              <a:off x="0" y="0"/>
              <a:ext cx="9144000" cy="6858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1066"/>
                </a:cxn>
                <a:cxn ang="0">
                  <a:pos x="0" y="1331"/>
                </a:cxn>
                <a:cxn ang="0">
                  <a:pos x="5760" y="1331"/>
                </a:cxn>
                <a:cxn ang="0">
                  <a:pos x="5760" y="0"/>
                </a:cxn>
                <a:cxn ang="0">
                  <a:pos x="0" y="1066"/>
                </a:cxn>
              </a:cxnLst>
              <a:rect l="0" t="0" r="0" b="0"/>
              <a:pathLst>
                <a:path w="5760" h="1331">
                  <a:moveTo>
                    <a:pt x="0" y="1066"/>
                  </a:moveTo>
                  <a:lnTo>
                    <a:pt x="0" y="1331"/>
                  </a:lnTo>
                  <a:lnTo>
                    <a:pt x="5760" y="1331"/>
                  </a:lnTo>
                  <a:lnTo>
                    <a:pt x="5760" y="0"/>
                  </a:lnTo>
                  <a:cubicBezTo>
                    <a:pt x="3220" y="1206"/>
                    <a:pt x="2250" y="1146"/>
                    <a:pt x="0" y="1066"/>
                  </a:cubicBezTo>
                  <a:close/>
                </a:path>
              </a:pathLst>
            </a:custGeom>
            <a:solidFill>
              <a:srgbClr val="C8102E">
                <a:alpha val="97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44450" dir="16200000" algn="ctr" rotWithShape="0">
                <a:prstClr val="black">
                  <a:alpha val="35000"/>
                </a:prstClr>
              </a:outerShdw>
            </a:effectLst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 rot="10800000">
              <a:off x="0" y="0"/>
              <a:ext cx="685800" cy="6858000"/>
            </a:xfrm>
            <a:custGeom>
              <a:avLst/>
              <a:gdLst>
                <a:gd name="connsiteX0" fmla="*/ 1914 w 1914"/>
                <a:gd name="connsiteY0" fmla="*/ 9 h 4329"/>
                <a:gd name="connsiteX1" fmla="*/ 1914 w 1914"/>
                <a:gd name="connsiteY1" fmla="*/ 4329 h 4329"/>
                <a:gd name="connsiteX2" fmla="*/ 204 w 1914"/>
                <a:gd name="connsiteY2" fmla="*/ 4327 h 4329"/>
                <a:gd name="connsiteX3" fmla="*/ 0 w 1914"/>
                <a:gd name="connsiteY3" fmla="*/ 0 h 4329"/>
                <a:gd name="connsiteX4" fmla="*/ 1914 w 1914"/>
                <a:gd name="connsiteY4" fmla="*/ 9 h 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4" h="4329">
                  <a:moveTo>
                    <a:pt x="1914" y="9"/>
                  </a:moveTo>
                  <a:lnTo>
                    <a:pt x="1914" y="4329"/>
                  </a:lnTo>
                  <a:lnTo>
                    <a:pt x="204" y="4327"/>
                  </a:lnTo>
                  <a:cubicBezTo>
                    <a:pt x="1288" y="3574"/>
                    <a:pt x="2082" y="1734"/>
                    <a:pt x="0" y="0"/>
                  </a:cubicBezTo>
                  <a:lnTo>
                    <a:pt x="1914" y="9"/>
                  </a:lnTo>
                  <a:close/>
                </a:path>
              </a:pathLst>
            </a:custGeom>
            <a:solidFill>
              <a:srgbClr val="9E2A2F">
                <a:alpha val="9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10800000" algn="ctr" rotWithShape="0">
                <a:prstClr val="black">
                  <a:alpha val="45000"/>
                </a:prstClr>
              </a:outerShdw>
            </a:effectLst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EBC93-49DB-4025-BC4F-07436E4D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2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D2C2-38F2-4D44-8941-F9226CAE0B22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EBC93-49DB-4025-BC4F-07436E4D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2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D2C2-38F2-4D44-8941-F9226CAE0B22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EBC93-49DB-4025-BC4F-07436E4D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0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D2C2-38F2-4D44-8941-F9226CAE0B22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EBC93-49DB-4025-BC4F-07436E4D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3994D2C2-38F2-4D44-8941-F9226CAE0B22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Adobe Gothic Std B" panose="020B0800000000000000" pitchFamily="34" charset="-128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A15EBC93-49DB-4025-BC4F-07436E4DA1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45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 cap="all" baseline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gradschool@uh.edu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publications.uh.edu/content.php?catoid=33&amp;navoid=12203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gradschool@uh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cpowers6@uh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sjohnsso@Central.UH.ED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Welcome!</a:t>
            </a:r>
            <a:endParaRPr lang="en-US" sz="6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419600" cy="4525963"/>
          </a:xfrm>
        </p:spPr>
        <p:txBody>
          <a:bodyPr>
            <a:normAutofit fontScale="40000" lnSpcReduction="20000"/>
          </a:bodyPr>
          <a:lstStyle/>
          <a:p>
            <a:pPr lvl="0" algn="ctr"/>
            <a:endParaRPr lang="en-US" sz="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  <a:p>
            <a:pPr lvl="0" algn="ctr"/>
            <a:r>
              <a:rPr lang="en-US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GRAD ADVISOR ZOOM MEETING </a:t>
            </a:r>
          </a:p>
          <a:p>
            <a:pPr lvl="0" algn="ctr"/>
            <a:r>
              <a:rPr lang="en-US" sz="6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7/23/2020</a:t>
            </a:r>
          </a:p>
          <a:p>
            <a:pPr lvl="0" algn="ctr"/>
            <a:endParaRPr lang="en-US" sz="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  <a:p>
            <a:pPr lvl="0" algn="ctr"/>
            <a:r>
              <a:rPr lang="en-US" sz="6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Graduate School &amp; Campus Partners Updates &amp; Reminders</a:t>
            </a:r>
            <a:endParaRPr lang="en-US" sz="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  <a:p>
            <a:pPr lvl="0" algn="ctr"/>
            <a:endParaRPr lang="en-US" sz="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  <a:p>
            <a:pPr lvl="0" algn="ctr"/>
            <a:r>
              <a:rPr lang="en-US" sz="6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Meeting </a:t>
            </a:r>
            <a:r>
              <a:rPr lang="en-US" sz="6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will start shortly.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20" y="2362200"/>
            <a:ext cx="2796159" cy="2429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6477000"/>
            <a:ext cx="5212080" cy="2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2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Scholarships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lvl="0"/>
            <a:r>
              <a:rPr lang="en-US" sz="2300" b="1" dirty="0">
                <a:solidFill>
                  <a:prstClr val="black"/>
                </a:solidFill>
              </a:rPr>
              <a:t>GTF Fund Optimization Processing</a:t>
            </a:r>
            <a:endParaRPr lang="en-US" sz="2300" dirty="0">
              <a:solidFill>
                <a:prstClr val="black"/>
              </a:solidFill>
            </a:endParaRPr>
          </a:p>
          <a:p>
            <a:pPr lvl="4"/>
            <a:r>
              <a:rPr lang="en-US" sz="1800" dirty="0">
                <a:solidFill>
                  <a:prstClr val="black"/>
                </a:solidFill>
              </a:rPr>
              <a:t>In order to optimize funding available, GTF awards that meet the qualifications for other funding sources, will be awarded GTF under a different name. This does not affect the student’s GTF award or their GTF amount. However, they will receive a communication from Financial Aid informing them of a change to their financial aid package.</a:t>
            </a:r>
          </a:p>
          <a:p>
            <a:pPr lvl="5"/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Example: A student was originally awarded GRADUATE TUITION FSHP (GTF). After end of year processing, new GTF awarded GTF-TPEG RES or GTF-SA, 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34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Scholarships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lvl="0"/>
            <a:r>
              <a:rPr lang="en-US" sz="2300" b="1" dirty="0"/>
              <a:t>Academic Requirements</a:t>
            </a:r>
            <a:endParaRPr lang="en-US" sz="2300" dirty="0"/>
          </a:p>
          <a:p>
            <a:pPr lvl="4"/>
            <a:r>
              <a:rPr lang="en-US" dirty="0"/>
              <a:t>All of the following must be met:</a:t>
            </a:r>
          </a:p>
          <a:p>
            <a:pPr lvl="5"/>
            <a:r>
              <a:rPr lang="en-US" dirty="0">
                <a:latin typeface="Century Gothic" panose="020B0502020202020204" pitchFamily="34" charset="0"/>
              </a:rPr>
              <a:t>From prior term</a:t>
            </a:r>
          </a:p>
          <a:p>
            <a:pPr lvl="6"/>
            <a:r>
              <a:rPr lang="en-US" dirty="0">
                <a:latin typeface="Century Gothic" panose="020B0502020202020204" pitchFamily="34" charset="0"/>
              </a:rPr>
              <a:t>9 hours completed </a:t>
            </a:r>
          </a:p>
          <a:p>
            <a:pPr lvl="7"/>
            <a:r>
              <a:rPr lang="en-US" dirty="0">
                <a:latin typeface="Century Gothic" panose="020B0502020202020204" pitchFamily="34" charset="0"/>
              </a:rPr>
              <a:t>IPs are ok</a:t>
            </a:r>
          </a:p>
          <a:p>
            <a:pPr lvl="6"/>
            <a:r>
              <a:rPr lang="en-US" dirty="0">
                <a:latin typeface="Century Gothic" panose="020B0502020202020204" pitchFamily="34" charset="0"/>
              </a:rPr>
              <a:t>3.0 cumulative GPA </a:t>
            </a:r>
          </a:p>
          <a:p>
            <a:pPr lvl="7"/>
            <a:r>
              <a:rPr lang="en-US" dirty="0">
                <a:latin typeface="Century Gothic" panose="020B0502020202020204" pitchFamily="34" charset="0"/>
              </a:rPr>
              <a:t>Anything less, student must submit a petition</a:t>
            </a:r>
          </a:p>
          <a:p>
            <a:pPr lvl="5"/>
            <a:r>
              <a:rPr lang="en-US" dirty="0">
                <a:latin typeface="Century Gothic" panose="020B0502020202020204" pitchFamily="34" charset="0"/>
              </a:rPr>
              <a:t>Disbursement</a:t>
            </a:r>
          </a:p>
          <a:p>
            <a:pPr lvl="6"/>
            <a:r>
              <a:rPr lang="en-US" dirty="0">
                <a:latin typeface="Century Gothic" panose="020B0502020202020204" pitchFamily="34" charset="0"/>
              </a:rPr>
              <a:t>9 hours </a:t>
            </a:r>
            <a:r>
              <a:rPr lang="en-US" dirty="0" smtClean="0">
                <a:latin typeface="Century Gothic" panose="020B0502020202020204" pitchFamily="34" charset="0"/>
              </a:rPr>
              <a:t>enrolled</a:t>
            </a:r>
          </a:p>
          <a:p>
            <a:pPr lvl="7"/>
            <a:r>
              <a:rPr lang="en-US" dirty="0" smtClean="0">
                <a:latin typeface="Century Gothic" panose="020B0502020202020204" pitchFamily="34" charset="0"/>
              </a:rPr>
              <a:t>Students can be enrolled in online classes, enrollment is audited not </a:t>
            </a:r>
            <a:r>
              <a:rPr lang="en-US" smtClean="0">
                <a:latin typeface="Century Gothic" panose="020B0502020202020204" pitchFamily="34" charset="0"/>
              </a:rPr>
              <a:t>course delivery</a:t>
            </a: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19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Scholarships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300" b="1" dirty="0"/>
              <a:t>FAFSA Requirement</a:t>
            </a:r>
            <a:endParaRPr lang="en-US" sz="2300" dirty="0"/>
          </a:p>
          <a:p>
            <a:pPr lvl="4"/>
            <a:r>
              <a:rPr lang="en-US" sz="1700" dirty="0"/>
              <a:t>R</a:t>
            </a:r>
            <a:r>
              <a:rPr lang="en-US" sz="1700" dirty="0" smtClean="0"/>
              <a:t>equirement since Fall 2018</a:t>
            </a:r>
          </a:p>
          <a:p>
            <a:pPr lvl="4"/>
            <a:r>
              <a:rPr lang="en-US" sz="1700" dirty="0"/>
              <a:t>If eligible to complete a FAFSA, student must have a complete FAFSA on file or GTF will not disburse or will be revoked until FAFSA is on file</a:t>
            </a:r>
            <a:r>
              <a:rPr lang="en-US" sz="1700" dirty="0" smtClean="0"/>
              <a:t>.</a:t>
            </a:r>
          </a:p>
          <a:p>
            <a:pPr lvl="0"/>
            <a:r>
              <a:rPr lang="en-US" sz="2300" b="1" dirty="0" smtClean="0"/>
              <a:t>GTF </a:t>
            </a:r>
            <a:r>
              <a:rPr lang="en-US" sz="2300" b="1" dirty="0"/>
              <a:t>College Policies</a:t>
            </a:r>
            <a:endParaRPr lang="en-US" sz="2300" dirty="0"/>
          </a:p>
          <a:p>
            <a:pPr lvl="4"/>
            <a:r>
              <a:rPr lang="en-US" sz="1700" dirty="0"/>
              <a:t>All college policies are posted on the Graduate School website</a:t>
            </a:r>
          </a:p>
          <a:p>
            <a:pPr lvl="5"/>
            <a:r>
              <a:rPr lang="en-US" sz="1700" dirty="0">
                <a:latin typeface="Century Gothic" panose="020B0502020202020204" pitchFamily="34" charset="0"/>
              </a:rPr>
              <a:t>This link is included in the GTF communication that will be sent out to all GTF recipients every term</a:t>
            </a:r>
          </a:p>
          <a:p>
            <a:pPr lvl="0"/>
            <a:r>
              <a:rPr lang="en-US" sz="2300" b="1" dirty="0"/>
              <a:t>Award Revisions</a:t>
            </a:r>
            <a:endParaRPr lang="en-US" sz="2300" dirty="0"/>
          </a:p>
          <a:p>
            <a:pPr lvl="4"/>
            <a:r>
              <a:rPr lang="en-US" sz="1700" dirty="0"/>
              <a:t>Adjustments for tuition, mandatory fees &amp; waivers done by GS</a:t>
            </a:r>
          </a:p>
          <a:p>
            <a:pPr lvl="4"/>
            <a:r>
              <a:rPr lang="en-US" sz="1700" dirty="0"/>
              <a:t>Can cover fees only if student is receiving another tuition waiver </a:t>
            </a:r>
            <a:endParaRPr lang="en-US" sz="17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4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Scholarships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300" b="1" dirty="0"/>
              <a:t>In-State Tuition Waivers</a:t>
            </a:r>
            <a:endParaRPr lang="en-US" sz="2300" dirty="0"/>
          </a:p>
          <a:p>
            <a:pPr lvl="4"/>
            <a:r>
              <a:rPr lang="en-US" sz="1700" dirty="0"/>
              <a:t>Competitive Scholarship (CS) waiver &amp; TA/RA Employment waiver</a:t>
            </a:r>
          </a:p>
          <a:p>
            <a:pPr lvl="5"/>
            <a:r>
              <a:rPr lang="en-US" sz="1700" dirty="0">
                <a:latin typeface="Century Gothic" panose="020B0502020202020204" pitchFamily="34" charset="0"/>
              </a:rPr>
              <a:t>Use employment waiver first</a:t>
            </a:r>
          </a:p>
          <a:p>
            <a:pPr lvl="5"/>
            <a:r>
              <a:rPr lang="en-US" sz="1700" dirty="0">
                <a:latin typeface="Century Gothic" panose="020B0502020202020204" pitchFamily="34" charset="0"/>
              </a:rPr>
              <a:t>There is a cap on the number of CS waivers that can be awarded by the university</a:t>
            </a:r>
          </a:p>
          <a:p>
            <a:pPr lvl="5"/>
            <a:r>
              <a:rPr lang="en-US" sz="1700" dirty="0">
                <a:latin typeface="Century Gothic" panose="020B0502020202020204" pitchFamily="34" charset="0"/>
              </a:rPr>
              <a:t>The Graduate School will run an audit on GTF recipients with no waiver and notify the college</a:t>
            </a:r>
          </a:p>
          <a:p>
            <a:pPr lvl="5"/>
            <a:r>
              <a:rPr lang="en-US" sz="1700" dirty="0">
                <a:latin typeface="Century Gothic" panose="020B0502020202020204" pitchFamily="34" charset="0"/>
              </a:rPr>
              <a:t>Competitive Scholarship (CS) waiver requests must be submitted by the college in the GTF SharePoint</a:t>
            </a:r>
          </a:p>
          <a:p>
            <a:pPr lvl="0"/>
            <a:r>
              <a:rPr lang="en-US" sz="2300" b="1" dirty="0"/>
              <a:t>Employment</a:t>
            </a:r>
            <a:endParaRPr lang="en-US" sz="2300" dirty="0"/>
          </a:p>
          <a:p>
            <a:pPr lvl="4"/>
            <a:r>
              <a:rPr lang="en-US" sz="1700" dirty="0"/>
              <a:t>RA/TE</a:t>
            </a:r>
          </a:p>
          <a:p>
            <a:pPr lvl="5"/>
            <a:r>
              <a:rPr lang="en-US" sz="1700" dirty="0">
                <a:latin typeface="Century Gothic" panose="020B0502020202020204" pitchFamily="34" charset="0"/>
              </a:rPr>
              <a:t>If student is a GTF recipient and employed as an RA, student must be employed in RA/TE position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27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Scholarships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300" b="1" dirty="0"/>
              <a:t>Fee Bill Balances</a:t>
            </a:r>
            <a:endParaRPr lang="en-US" sz="2300" dirty="0"/>
          </a:p>
          <a:p>
            <a:pPr lvl="4"/>
            <a:r>
              <a:rPr lang="en-US" sz="1700" dirty="0"/>
              <a:t>GTF covers:</a:t>
            </a:r>
          </a:p>
          <a:p>
            <a:pPr lvl="5"/>
            <a:r>
              <a:rPr lang="en-US" sz="1700" dirty="0">
                <a:latin typeface="Century Gothic" panose="020B0502020202020204" pitchFamily="34" charset="0"/>
              </a:rPr>
              <a:t>Tuition (Resident rate)</a:t>
            </a:r>
          </a:p>
          <a:p>
            <a:pPr lvl="6"/>
            <a:r>
              <a:rPr lang="en-US" sz="1700" dirty="0">
                <a:latin typeface="Century Gothic" panose="020B0502020202020204" pitchFamily="34" charset="0"/>
              </a:rPr>
              <a:t>Minimum of 9 credit hours, possibly more depending on college policies</a:t>
            </a:r>
          </a:p>
          <a:p>
            <a:pPr lvl="5"/>
            <a:r>
              <a:rPr lang="en-US" sz="1700" dirty="0">
                <a:latin typeface="Century Gothic" panose="020B0502020202020204" pitchFamily="34" charset="0"/>
              </a:rPr>
              <a:t>Out-of-state tuition through CS or TA/RA employment waiver</a:t>
            </a:r>
          </a:p>
          <a:p>
            <a:pPr lvl="5"/>
            <a:r>
              <a:rPr lang="en-US" sz="1700" dirty="0">
                <a:latin typeface="Century Gothic" panose="020B0502020202020204" pitchFamily="34" charset="0"/>
              </a:rPr>
              <a:t>Mandatory </a:t>
            </a:r>
            <a:r>
              <a:rPr lang="en-US" sz="1700" dirty="0" smtClean="0">
                <a:latin typeface="Century Gothic" panose="020B0502020202020204" pitchFamily="34" charset="0"/>
              </a:rPr>
              <a:t>Fees</a:t>
            </a:r>
          </a:p>
          <a:p>
            <a:pPr lvl="5"/>
            <a:r>
              <a:rPr lang="en-US" sz="1700" dirty="0" smtClean="0">
                <a:latin typeface="Century Gothic" panose="020B0502020202020204" pitchFamily="34" charset="0"/>
              </a:rPr>
              <a:t>Masters and certificates are the college’s responsibilities</a:t>
            </a:r>
            <a:endParaRPr lang="en-US" sz="1700" dirty="0">
              <a:latin typeface="Century Gothic" panose="020B0502020202020204" pitchFamily="34" charset="0"/>
            </a:endParaRPr>
          </a:p>
          <a:p>
            <a:pPr lvl="5"/>
            <a:r>
              <a:rPr lang="en-US" sz="1700" dirty="0">
                <a:latin typeface="Century Gothic" panose="020B0502020202020204" pitchFamily="34" charset="0"/>
              </a:rPr>
              <a:t>All other items are the responsibility of the student</a:t>
            </a:r>
          </a:p>
          <a:p>
            <a:pPr lvl="6"/>
            <a:r>
              <a:rPr lang="en-US" sz="1700" dirty="0">
                <a:latin typeface="Century Gothic" panose="020B0502020202020204" pitchFamily="34" charset="0"/>
              </a:rPr>
              <a:t>Pay these items by fee bill deadline or as soon as they are incurred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26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Scholarships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300" b="1" dirty="0"/>
              <a:t>Refunds</a:t>
            </a:r>
            <a:endParaRPr lang="en-US" sz="2300" dirty="0"/>
          </a:p>
          <a:p>
            <a:pPr lvl="4"/>
            <a:r>
              <a:rPr lang="en-US" sz="1700" dirty="0"/>
              <a:t>If GTF is posted for an amount higher than the student’s fee bill, a false credit will appear</a:t>
            </a:r>
          </a:p>
          <a:p>
            <a:pPr lvl="5"/>
            <a:r>
              <a:rPr lang="en-US" sz="1700" dirty="0">
                <a:latin typeface="Century Gothic" panose="020B0502020202020204" pitchFamily="34" charset="0"/>
              </a:rPr>
              <a:t>There are no refunds for GTF</a:t>
            </a:r>
          </a:p>
          <a:p>
            <a:pPr lvl="5"/>
            <a:r>
              <a:rPr lang="en-US" sz="1700" dirty="0">
                <a:latin typeface="Century Gothic" panose="020B0502020202020204" pitchFamily="34" charset="0"/>
              </a:rPr>
              <a:t>GTF is set-up in the system to cover tuition and mandatory fees only</a:t>
            </a:r>
          </a:p>
          <a:p>
            <a:pPr lvl="4"/>
            <a:r>
              <a:rPr lang="en-US" sz="1700" dirty="0"/>
              <a:t>Only possible refund types:</a:t>
            </a:r>
          </a:p>
          <a:p>
            <a:pPr lvl="5"/>
            <a:r>
              <a:rPr lang="en-US" sz="1700" dirty="0">
                <a:latin typeface="Century Gothic" panose="020B0502020202020204" pitchFamily="34" charset="0"/>
              </a:rPr>
              <a:t>If student made a payment to their account</a:t>
            </a:r>
          </a:p>
          <a:p>
            <a:pPr lvl="5"/>
            <a:r>
              <a:rPr lang="en-US" sz="1700" dirty="0">
                <a:latin typeface="Century Gothic" panose="020B0502020202020204" pitchFamily="34" charset="0"/>
              </a:rPr>
              <a:t>Another scholarship/fellowship on their account</a:t>
            </a:r>
          </a:p>
          <a:p>
            <a:pPr lvl="4"/>
            <a:r>
              <a:rPr lang="en-US" sz="1700" dirty="0"/>
              <a:t>Inform students to set-up refund preference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9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Scholarships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300" b="1" dirty="0"/>
              <a:t>Audit </a:t>
            </a:r>
            <a:endParaRPr lang="en-US" sz="2300" dirty="0"/>
          </a:p>
          <a:p>
            <a:pPr lvl="4"/>
            <a:r>
              <a:rPr lang="en-US" sz="1700" dirty="0"/>
              <a:t>Run at least 3 times a term</a:t>
            </a:r>
          </a:p>
          <a:p>
            <a:pPr lvl="4"/>
            <a:r>
              <a:rPr lang="en-US" sz="1700" dirty="0"/>
              <a:t>Items audited</a:t>
            </a:r>
          </a:p>
          <a:p>
            <a:pPr lvl="5"/>
            <a:r>
              <a:rPr lang="en-US" sz="1700" dirty="0">
                <a:latin typeface="Century Gothic" panose="020B0502020202020204" pitchFamily="34" charset="0"/>
              </a:rPr>
              <a:t>GPA</a:t>
            </a:r>
          </a:p>
          <a:p>
            <a:pPr lvl="5"/>
            <a:r>
              <a:rPr lang="en-US" sz="1700" dirty="0">
                <a:latin typeface="Century Gothic" panose="020B0502020202020204" pitchFamily="34" charset="0"/>
              </a:rPr>
              <a:t>Enrollment</a:t>
            </a:r>
          </a:p>
          <a:p>
            <a:pPr lvl="5"/>
            <a:r>
              <a:rPr lang="en-US" sz="1700" dirty="0">
                <a:latin typeface="Century Gothic" panose="020B0502020202020204" pitchFamily="34" charset="0"/>
              </a:rPr>
              <a:t>Amounts</a:t>
            </a:r>
          </a:p>
          <a:p>
            <a:pPr lvl="5"/>
            <a:r>
              <a:rPr lang="en-US" sz="1700" dirty="0">
                <a:latin typeface="Century Gothic" panose="020B0502020202020204" pitchFamily="34" charset="0"/>
              </a:rPr>
              <a:t>No waivers</a:t>
            </a:r>
          </a:p>
          <a:p>
            <a:pPr lvl="5"/>
            <a:r>
              <a:rPr lang="en-US" sz="1700" dirty="0">
                <a:latin typeface="Century Gothic" panose="020B0502020202020204" pitchFamily="34" charset="0"/>
              </a:rPr>
              <a:t>Waiver, but no GTF</a:t>
            </a:r>
          </a:p>
          <a:p>
            <a:pPr lvl="5"/>
            <a:r>
              <a:rPr lang="en-US" sz="1700" dirty="0">
                <a:latin typeface="Century Gothic" panose="020B0502020202020204" pitchFamily="34" charset="0"/>
              </a:rPr>
              <a:t>RA, not in RA/TE job code</a:t>
            </a:r>
          </a:p>
          <a:p>
            <a:pPr lvl="5"/>
            <a:r>
              <a:rPr lang="en-US" sz="1700" dirty="0">
                <a:latin typeface="Century Gothic" panose="020B0502020202020204" pitchFamily="34" charset="0"/>
              </a:rPr>
              <a:t>Free Application for Federal Student Aid (FAFSA</a:t>
            </a:r>
            <a:r>
              <a:rPr lang="en-US" sz="1700" dirty="0" smtClean="0">
                <a:latin typeface="Century Gothic" panose="020B0502020202020204" pitchFamily="34" charset="0"/>
              </a:rPr>
              <a:t>)</a:t>
            </a:r>
          </a:p>
          <a:p>
            <a:pPr lvl="6"/>
            <a:r>
              <a:rPr lang="en-US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If eligible to complete a FAFSA, student must have a complete FAFSA on file or GTF will not disburse or will be revoked until FAFSA is on file</a:t>
            </a:r>
            <a:r>
              <a:rPr lang="en-US" sz="1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  <a:endParaRPr lang="en-US" sz="1700" dirty="0"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03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Scholarships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300" b="1" dirty="0"/>
              <a:t>GTF SharePoint</a:t>
            </a:r>
            <a:endParaRPr lang="en-US" sz="2300" dirty="0"/>
          </a:p>
          <a:p>
            <a:pPr lvl="4"/>
            <a:r>
              <a:rPr lang="en-US" sz="1700" dirty="0" smtClean="0">
                <a:latin typeface="Century Gothic" panose="020B0502020202020204" pitchFamily="34" charset="0"/>
              </a:rPr>
              <a:t>If </a:t>
            </a:r>
            <a:r>
              <a:rPr lang="en-US" sz="1700" dirty="0">
                <a:latin typeface="Century Gothic" panose="020B0502020202020204" pitchFamily="34" charset="0"/>
              </a:rPr>
              <a:t>you would like an option added for your college, email us the language and we’ll get it added</a:t>
            </a:r>
          </a:p>
          <a:p>
            <a:pPr lvl="4"/>
            <a:r>
              <a:rPr lang="en-US" sz="1700" dirty="0"/>
              <a:t>Reminder: Do not delete any records and do not make any edits in the section titled Graduate School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29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Scholarships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000" b="1" dirty="0" smtClean="0"/>
              <a:t>Graduate School Fund </a:t>
            </a:r>
          </a:p>
          <a:p>
            <a:pPr marL="0" lvl="0" indent="0">
              <a:buNone/>
            </a:pPr>
            <a:endParaRPr lang="en-US" sz="2300" b="1" dirty="0" smtClean="0"/>
          </a:p>
          <a:p>
            <a:r>
              <a:rPr lang="en-US" sz="2000" b="1" dirty="0" smtClean="0"/>
              <a:t>Audit</a:t>
            </a:r>
            <a:endParaRPr lang="en-US" sz="2000" dirty="0" smtClean="0"/>
          </a:p>
          <a:p>
            <a:pPr lvl="4"/>
            <a:r>
              <a:rPr lang="en-US" dirty="0" smtClean="0"/>
              <a:t>Texas resident</a:t>
            </a:r>
          </a:p>
          <a:p>
            <a:pPr lvl="4"/>
            <a:r>
              <a:rPr lang="en-US" dirty="0" smtClean="0"/>
              <a:t>FAFSA</a:t>
            </a:r>
            <a:endParaRPr lang="en-US" dirty="0"/>
          </a:p>
          <a:p>
            <a:pPr lvl="4"/>
            <a:r>
              <a:rPr lang="en-US" dirty="0"/>
              <a:t>Financial need</a:t>
            </a:r>
          </a:p>
          <a:p>
            <a:pPr lvl="4"/>
            <a:r>
              <a:rPr lang="en-US" dirty="0"/>
              <a:t>Enrolled in a minimum of 6 credit hours during Fall and Spring</a:t>
            </a:r>
          </a:p>
          <a:p>
            <a:pPr lvl="5"/>
            <a:r>
              <a:rPr lang="en-US" dirty="0">
                <a:latin typeface="Century Gothic" panose="020B0502020202020204" pitchFamily="34" charset="0"/>
              </a:rPr>
              <a:t>Prorated amounts when less than full-time</a:t>
            </a:r>
          </a:p>
          <a:p>
            <a:pPr lvl="4"/>
            <a:r>
              <a:rPr lang="en-US" dirty="0"/>
              <a:t>Demonstrate Satisfactory Academic Progress</a:t>
            </a:r>
          </a:p>
          <a:p>
            <a:pPr lvl="4"/>
            <a:r>
              <a:rPr lang="en-US" dirty="0"/>
              <a:t>Not be a recipient of </a:t>
            </a:r>
            <a:r>
              <a:rPr lang="en-US" dirty="0" smtClean="0"/>
              <a:t>GTF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0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Scholarships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000" b="1" dirty="0" smtClean="0"/>
              <a:t>Presidential Fellowship </a:t>
            </a:r>
          </a:p>
          <a:p>
            <a:pPr marL="0" lvl="0" indent="0">
              <a:buNone/>
            </a:pPr>
            <a:endParaRPr lang="en-US" sz="2300" b="1" dirty="0" smtClean="0"/>
          </a:p>
          <a:p>
            <a:r>
              <a:rPr lang="en-US" sz="2000" b="1" dirty="0" smtClean="0"/>
              <a:t>Audit</a:t>
            </a:r>
            <a:endParaRPr lang="en-US" sz="2000" dirty="0" smtClean="0"/>
          </a:p>
          <a:p>
            <a:pPr lvl="4"/>
            <a:r>
              <a:rPr lang="en-US" dirty="0"/>
              <a:t>FAFSA (Domestic Students)</a:t>
            </a:r>
          </a:p>
          <a:p>
            <a:pPr lvl="4"/>
            <a:r>
              <a:rPr lang="en-US" dirty="0"/>
              <a:t>Full-Time Enrollment</a:t>
            </a:r>
          </a:p>
          <a:p>
            <a:pPr lvl="5"/>
            <a:r>
              <a:rPr lang="en-US" dirty="0">
                <a:latin typeface="Century Gothic" panose="020B0502020202020204" pitchFamily="34" charset="0"/>
              </a:rPr>
              <a:t>Enroll and complete a minimum of nine (9) credit hours during an academic term </a:t>
            </a:r>
          </a:p>
          <a:p>
            <a:pPr lvl="4"/>
            <a:r>
              <a:rPr lang="en-US" dirty="0"/>
              <a:t>Maintain a 3.0 cumulative GPA</a:t>
            </a:r>
          </a:p>
          <a:p>
            <a:pPr lvl="4"/>
            <a:r>
              <a:rPr lang="en-US" dirty="0"/>
              <a:t>Demonstrate Satisfactory Academic Progress</a:t>
            </a:r>
          </a:p>
        </p:txBody>
      </p:sp>
    </p:spTree>
    <p:extLst>
      <p:ext uri="{BB962C8B-B14F-4D97-AF65-F5344CB8AC3E}">
        <p14:creationId xmlns:p14="http://schemas.microsoft.com/office/powerpoint/2010/main" val="380255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6000" cap="none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  <a:t/>
            </a:r>
            <a:br>
              <a:rPr lang="en-US" sz="6000" cap="none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Tashemia Jones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  <a:p>
            <a:pPr algn="ctr"/>
            <a:r>
              <a:rPr lang="en-US" i="1" dirty="0" smtClean="0">
                <a:latin typeface="Franklin Gothic Book" panose="020B0503020102020204" pitchFamily="34" charset="0"/>
              </a:rPr>
              <a:t>Assistant Director, Academic Affairs Graduate School</a:t>
            </a:r>
            <a:endParaRPr lang="en-US" i="1" dirty="0">
              <a:latin typeface="Franklin Gothic Book" panose="020B0503020102020204" pitchFamily="34" charset="0"/>
            </a:endParaRP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7346" y="2649972"/>
            <a:ext cx="2798307" cy="2426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6477000"/>
            <a:ext cx="5212080" cy="2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2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Assistantships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lvl="0"/>
            <a:r>
              <a:rPr lang="en-US" sz="2000" dirty="0" smtClean="0"/>
              <a:t>Domestic </a:t>
            </a:r>
            <a:r>
              <a:rPr lang="en-US" sz="2000" dirty="0"/>
              <a:t>graduate </a:t>
            </a:r>
            <a:r>
              <a:rPr lang="en-US" sz="2000" dirty="0" smtClean="0"/>
              <a:t>students can </a:t>
            </a:r>
            <a:r>
              <a:rPr lang="en-US" sz="2000" dirty="0"/>
              <a:t>be hired in </a:t>
            </a:r>
            <a:r>
              <a:rPr lang="en-US" sz="2000" dirty="0" smtClean="0"/>
              <a:t>an assistantship </a:t>
            </a:r>
            <a:r>
              <a:rPr lang="en-US" sz="2000" dirty="0"/>
              <a:t>position while not physically </a:t>
            </a:r>
            <a:r>
              <a:rPr lang="en-US" sz="2000" dirty="0" smtClean="0"/>
              <a:t>at the University </a:t>
            </a:r>
            <a:r>
              <a:rPr lang="en-US" sz="2000" dirty="0"/>
              <a:t>as long as the job function can be performed remotely and the student is approved for remote </a:t>
            </a:r>
            <a:r>
              <a:rPr lang="en-US" sz="2000" dirty="0" smtClean="0"/>
              <a:t>work</a:t>
            </a:r>
          </a:p>
          <a:p>
            <a:pPr lvl="0"/>
            <a:r>
              <a:rPr lang="en-US" sz="2000" dirty="0"/>
              <a:t>Graduate Student Assistantships (GR-SOP-Finance-03</a:t>
            </a:r>
            <a:r>
              <a:rPr lang="en-US" sz="2000" dirty="0" smtClean="0"/>
              <a:t>)</a:t>
            </a:r>
          </a:p>
          <a:p>
            <a:pPr lvl="4"/>
            <a:r>
              <a:rPr lang="en-US" dirty="0" smtClean="0"/>
              <a:t>https</a:t>
            </a:r>
            <a:r>
              <a:rPr lang="en-US" dirty="0"/>
              <a:t>://uh.edu/graduate-school/forms/</a:t>
            </a:r>
          </a:p>
          <a:p>
            <a:pPr lvl="5"/>
            <a:r>
              <a:rPr lang="en-US" dirty="0" smtClean="0">
                <a:latin typeface="Century Gothic" panose="020B0502020202020204" pitchFamily="34" charset="0"/>
              </a:rPr>
              <a:t>Policies and Procedures, 3. a.</a:t>
            </a:r>
            <a:endParaRPr lang="en-US" dirty="0">
              <a:latin typeface="Century Gothic" panose="020B0502020202020204" pitchFamily="34" charset="0"/>
            </a:endParaRPr>
          </a:p>
          <a:p>
            <a:pPr lvl="6"/>
            <a:r>
              <a:rPr lang="en-US" dirty="0" smtClean="0">
                <a:latin typeface="Century Gothic" panose="020B0502020202020204" pitchFamily="34" charset="0"/>
              </a:rPr>
              <a:t>Overload requests are </a:t>
            </a:r>
            <a:r>
              <a:rPr lang="en-US" dirty="0">
                <a:latin typeface="Century Gothic" panose="020B0502020202020204" pitchFamily="34" charset="0"/>
              </a:rPr>
              <a:t>not required for winter mini session or summer </a:t>
            </a:r>
            <a:r>
              <a:rPr lang="en-US" dirty="0" smtClean="0">
                <a:latin typeface="Century Gothic" panose="020B0502020202020204" pitchFamily="34" charset="0"/>
              </a:rPr>
              <a:t>appointments</a:t>
            </a:r>
          </a:p>
          <a:p>
            <a:pPr lvl="7"/>
            <a:r>
              <a:rPr lang="en-US" dirty="0" smtClean="0">
                <a:latin typeface="Century Gothic" panose="020B0502020202020204" pitchFamily="34" charset="0"/>
              </a:rPr>
              <a:t>Summer </a:t>
            </a:r>
            <a:r>
              <a:rPr lang="en-US" dirty="0">
                <a:latin typeface="Century Gothic" panose="020B0502020202020204" pitchFamily="34" charset="0"/>
              </a:rPr>
              <a:t>appointments include those from May 1 to August </a:t>
            </a:r>
            <a:r>
              <a:rPr lang="en-US" dirty="0" smtClean="0">
                <a:latin typeface="Century Gothic" panose="020B0502020202020204" pitchFamily="34" charset="0"/>
              </a:rPr>
              <a:t>31</a:t>
            </a:r>
          </a:p>
          <a:p>
            <a:pPr lvl="7"/>
            <a:r>
              <a:rPr lang="en-US" dirty="0" smtClean="0">
                <a:latin typeface="Century Gothic" panose="020B0502020202020204" pitchFamily="34" charset="0"/>
              </a:rPr>
              <a:t>Winter </a:t>
            </a:r>
            <a:r>
              <a:rPr lang="en-US" dirty="0">
                <a:latin typeface="Century Gothic" panose="020B0502020202020204" pitchFamily="34" charset="0"/>
              </a:rPr>
              <a:t>mini appointments include those from December 1 to January </a:t>
            </a:r>
            <a:r>
              <a:rPr lang="en-US" dirty="0" smtClean="0">
                <a:latin typeface="Century Gothic" panose="020B0502020202020204" pitchFamily="34" charset="0"/>
              </a:rPr>
              <a:t>31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8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Assistantships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For all of assistantship policies visit Conditions of Service</a:t>
            </a:r>
          </a:p>
          <a:p>
            <a:pPr lvl="4"/>
            <a:r>
              <a:rPr lang="en-US" sz="1800" dirty="0"/>
              <a:t>http://</a:t>
            </a:r>
            <a:r>
              <a:rPr lang="en-US" sz="1800" dirty="0" smtClean="0"/>
              <a:t>publications.uh.edu/content.php?catoid=33&amp;navoid=12001</a:t>
            </a:r>
            <a:endParaRPr lang="en-US" sz="2000" b="1" dirty="0" smtClean="0"/>
          </a:p>
          <a:p>
            <a:pPr lvl="0"/>
            <a:r>
              <a:rPr lang="en-US" sz="2000" b="1" dirty="0" smtClean="0"/>
              <a:t>Audit</a:t>
            </a:r>
            <a:endParaRPr lang="en-US" sz="2000" dirty="0"/>
          </a:p>
          <a:p>
            <a:pPr lvl="4"/>
            <a:r>
              <a:rPr lang="en-US" dirty="0"/>
              <a:t>A student with an application to graduate on file cannot work past the official closing date of the session</a:t>
            </a:r>
          </a:p>
          <a:p>
            <a:pPr lvl="5"/>
            <a:r>
              <a:rPr lang="en-US" dirty="0">
                <a:latin typeface="Century Gothic" panose="020B0502020202020204" pitchFamily="34" charset="0"/>
              </a:rPr>
              <a:t>Fall </a:t>
            </a:r>
            <a:r>
              <a:rPr lang="en-US" dirty="0" smtClean="0">
                <a:latin typeface="Century Gothic" panose="020B0502020202020204" pitchFamily="34" charset="0"/>
              </a:rPr>
              <a:t>2020 </a:t>
            </a:r>
            <a:r>
              <a:rPr lang="en-US" dirty="0">
                <a:latin typeface="Century Gothic" panose="020B0502020202020204" pitchFamily="34" charset="0"/>
              </a:rPr>
              <a:t>official closing of the session is Wednesday December </a:t>
            </a:r>
            <a:r>
              <a:rPr lang="en-US" dirty="0" smtClean="0">
                <a:latin typeface="Century Gothic" panose="020B0502020202020204" pitchFamily="34" charset="0"/>
              </a:rPr>
              <a:t>16, 2020</a:t>
            </a:r>
            <a:endParaRPr lang="en-US" dirty="0">
              <a:latin typeface="Century Gothic" panose="020B0502020202020204" pitchFamily="34" charset="0"/>
            </a:endParaRPr>
          </a:p>
          <a:p>
            <a:pPr lvl="4"/>
            <a:r>
              <a:rPr lang="en-US" dirty="0"/>
              <a:t>GPA and completed hours for academic college</a:t>
            </a:r>
          </a:p>
          <a:p>
            <a:pPr lvl="4"/>
            <a:r>
              <a:rPr lang="en-US" dirty="0"/>
              <a:t>Employed and not enrolled</a:t>
            </a:r>
          </a:p>
          <a:p>
            <a:pPr lvl="4"/>
            <a:r>
              <a:rPr lang="en-US" dirty="0"/>
              <a:t>Graduate student employed in Academic Support Assistant (UGRD)</a:t>
            </a:r>
          </a:p>
          <a:p>
            <a:pPr lvl="4"/>
            <a:endParaRPr lang="en-US" sz="1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11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6000" cap="none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  <a:t/>
            </a:r>
            <a:br>
              <a:rPr lang="en-US" sz="6000" cap="none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4572000" cy="4525963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Mariel Rocha-Narvaez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i="1" dirty="0" smtClean="0">
                <a:latin typeface="Franklin Gothic Book" panose="020B0503020102020204" pitchFamily="34" charset="0"/>
              </a:rPr>
              <a:t>Program Manager I, Finance/Operations Dept.</a:t>
            </a:r>
            <a:endParaRPr lang="en-US" i="1" dirty="0">
              <a:latin typeface="Franklin Gothic Book" panose="020B0503020102020204" pitchFamily="34" charset="0"/>
            </a:endParaRP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7346" y="2649972"/>
            <a:ext cx="2798307" cy="2426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6308724"/>
            <a:ext cx="5212080" cy="2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7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Non-Resident Tuition Employment Waiver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pPr lvl="0"/>
            <a:r>
              <a:rPr lang="en-US" sz="2000" dirty="0" smtClean="0"/>
              <a:t>Fall 2020 </a:t>
            </a:r>
            <a:r>
              <a:rPr lang="en-US" sz="2000" dirty="0"/>
              <a:t>final deadline is </a:t>
            </a:r>
            <a:r>
              <a:rPr lang="en-US" sz="2000" dirty="0" smtClean="0"/>
              <a:t>Friday, September 4, 2020</a:t>
            </a:r>
          </a:p>
          <a:p>
            <a:pPr lvl="0"/>
            <a:r>
              <a:rPr lang="en-US" sz="2000" dirty="0" smtClean="0"/>
              <a:t>FY21 TA/RA Waiver rate is $509/hour</a:t>
            </a:r>
            <a:endParaRPr lang="en-US" sz="2000" dirty="0"/>
          </a:p>
          <a:p>
            <a:pPr lvl="0"/>
            <a:r>
              <a:rPr lang="en-US" sz="2000" dirty="0"/>
              <a:t>Check the SharePoint TA/RA Waiver to make sure you are not submitting a duplicate request</a:t>
            </a:r>
          </a:p>
          <a:p>
            <a:pPr lvl="0"/>
            <a:r>
              <a:rPr lang="en-US" sz="2000" dirty="0"/>
              <a:t>Student is employed at least .50 Full-Time Equivalent (FTE)</a:t>
            </a:r>
          </a:p>
          <a:p>
            <a:pPr lvl="0"/>
            <a:r>
              <a:rPr lang="en-US" sz="2000" dirty="0"/>
              <a:t>Student is employed in one of the following graduate student job titles: Research Assistant – Tuition Eligible (RA/TE), Research Assistant (RA), Teaching Assistant (TA), Teaching Fellow (TF), Industrial Assistant (IA)</a:t>
            </a:r>
          </a:p>
          <a:p>
            <a:pPr lvl="0"/>
            <a:r>
              <a:rPr lang="en-US" sz="2000" dirty="0"/>
              <a:t>Make sure student is employed on or before ORD</a:t>
            </a:r>
          </a:p>
          <a:p>
            <a:pPr lvl="4"/>
            <a:r>
              <a:rPr lang="en-US" dirty="0"/>
              <a:t>Official Reporting Day (ORD) is </a:t>
            </a:r>
            <a:r>
              <a:rPr lang="en-US" dirty="0" smtClean="0"/>
              <a:t>September 9</a:t>
            </a:r>
            <a:r>
              <a:rPr lang="en-US" dirty="0"/>
              <a:t>, 2020</a:t>
            </a:r>
          </a:p>
          <a:p>
            <a:pPr marL="1828800" lvl="4" indent="0">
              <a:buNone/>
            </a:pPr>
            <a:endParaRPr lang="en-US" sz="1700" dirty="0"/>
          </a:p>
          <a:p>
            <a:pPr lvl="1"/>
            <a:endParaRPr lang="en-US" sz="13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77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Fee Waivers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/>
          </a:bodyPr>
          <a:lstStyle/>
          <a:p>
            <a:r>
              <a:rPr lang="en-US" sz="2000" dirty="0" smtClean="0"/>
              <a:t>Effective August 1, 2020 all application fees will be structured</a:t>
            </a:r>
          </a:p>
          <a:p>
            <a:pPr lvl="4"/>
            <a:r>
              <a:rPr lang="en-US" dirty="0" smtClean="0"/>
              <a:t>Domestic Application Fee: $50</a:t>
            </a:r>
          </a:p>
          <a:p>
            <a:pPr lvl="4"/>
            <a:r>
              <a:rPr lang="en-US" dirty="0" smtClean="0"/>
              <a:t>International Application Fee: $80</a:t>
            </a:r>
          </a:p>
          <a:p>
            <a:pPr lvl="4"/>
            <a:r>
              <a:rPr lang="en-US" dirty="0" smtClean="0"/>
              <a:t>Non-degree objective application fee (both domestic/international): $25</a:t>
            </a:r>
          </a:p>
          <a:p>
            <a:r>
              <a:rPr lang="en-US" sz="2000" dirty="0" smtClean="0"/>
              <a:t>Request fee waivers directly in the CollegeNET graduate application and submit supporting documentation</a:t>
            </a:r>
          </a:p>
          <a:p>
            <a:pPr lvl="4"/>
            <a:r>
              <a:rPr lang="en-US" dirty="0" smtClean="0"/>
              <a:t>McNair Scholars</a:t>
            </a:r>
          </a:p>
          <a:p>
            <a:r>
              <a:rPr lang="en-US" sz="2000" dirty="0" smtClean="0"/>
              <a:t>Graduate School events</a:t>
            </a:r>
          </a:p>
          <a:p>
            <a:pPr lvl="4"/>
            <a:r>
              <a:rPr lang="en-US" sz="2200" dirty="0" smtClean="0"/>
              <a:t>Graduate School Fair and Virtual Info Sessions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college/program requests application fee waiver </a:t>
            </a:r>
            <a:r>
              <a:rPr lang="en-US" sz="2000" dirty="0" smtClean="0"/>
              <a:t>codes from the Graduate School via email to </a:t>
            </a:r>
            <a:r>
              <a:rPr lang="en-US" sz="2000" dirty="0" smtClean="0">
                <a:hlinkClick r:id="rId2"/>
              </a:rPr>
              <a:t>gradschool@uh.edu</a:t>
            </a:r>
            <a:endParaRPr lang="en-US" sz="2000" dirty="0" smtClean="0"/>
          </a:p>
          <a:p>
            <a:pPr lvl="4"/>
            <a:r>
              <a:rPr lang="en-US" dirty="0" smtClean="0"/>
              <a:t>Requests </a:t>
            </a:r>
            <a:r>
              <a:rPr lang="en-US" dirty="0"/>
              <a:t>must be approved by the College’s Associate Dean for Graduate Studies or by the College’s Business </a:t>
            </a:r>
            <a:r>
              <a:rPr lang="en-US" dirty="0" smtClean="0"/>
              <a:t>Office</a:t>
            </a:r>
          </a:p>
        </p:txBody>
      </p:sp>
    </p:spTree>
    <p:extLst>
      <p:ext uri="{BB962C8B-B14F-4D97-AF65-F5344CB8AC3E}">
        <p14:creationId xmlns:p14="http://schemas.microsoft.com/office/powerpoint/2010/main" val="302941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UH Life Hacks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The Graduate School created a document with helpful tips for incoming students</a:t>
            </a:r>
          </a:p>
          <a:p>
            <a:endParaRPr lang="en-US" sz="2000" dirty="0"/>
          </a:p>
          <a:p>
            <a:r>
              <a:rPr lang="en-US" sz="2000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https://uh.edu/graduate-school/admissions/admitted-students/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575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6000" cap="none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  <a:t/>
            </a:r>
            <a:br>
              <a:rPr lang="en-US" sz="6000" cap="none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Shawn Washington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  <a:p>
            <a:pPr algn="ctr"/>
            <a:r>
              <a:rPr lang="en-US" i="1" dirty="0" smtClean="0">
                <a:latin typeface="Franklin Gothic Book" panose="020B0503020102020204" pitchFamily="34" charset="0"/>
              </a:rPr>
              <a:t>Associate Director of Grad/Int’l Admissions.</a:t>
            </a:r>
            <a:endParaRPr lang="en-US" i="1" dirty="0">
              <a:latin typeface="Franklin Gothic Book" panose="020B0503020102020204" pitchFamily="34" charset="0"/>
            </a:endParaRP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7346" y="2649972"/>
            <a:ext cx="2798307" cy="2426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6477000"/>
            <a:ext cx="5212080" cy="2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8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n-US" b="1" dirty="0" smtClean="0"/>
              <a:t>International Student Check-Ins 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Tentative Dates: </a:t>
            </a:r>
          </a:p>
          <a:p>
            <a:pPr>
              <a:buFontTx/>
              <a:buChar char="-"/>
            </a:pPr>
            <a:r>
              <a:rPr lang="en-US" dirty="0" smtClean="0"/>
              <a:t>August 5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- 6</a:t>
            </a:r>
            <a:r>
              <a:rPr lang="en-US" baseline="30000" dirty="0" smtClean="0"/>
              <a:t>th</a:t>
            </a:r>
            <a:r>
              <a:rPr lang="en-US" dirty="0" smtClean="0"/>
              <a:t>, </a:t>
            </a:r>
          </a:p>
          <a:p>
            <a:pPr>
              <a:buFontTx/>
              <a:buChar char="-"/>
            </a:pPr>
            <a:r>
              <a:rPr lang="en-US" dirty="0" smtClean="0"/>
              <a:t>*Aug 12</a:t>
            </a:r>
            <a:r>
              <a:rPr lang="en-US" baseline="30000" dirty="0" smtClean="0"/>
              <a:t>th</a:t>
            </a:r>
            <a:r>
              <a:rPr lang="en-US" dirty="0" smtClean="0"/>
              <a:t> – 13</a:t>
            </a:r>
            <a:r>
              <a:rPr lang="en-US" baseline="30000" dirty="0" smtClean="0"/>
              <a:t>th</a:t>
            </a:r>
            <a:r>
              <a:rPr lang="en-US" dirty="0" smtClean="0"/>
              <a:t>, </a:t>
            </a:r>
          </a:p>
          <a:p>
            <a:pPr>
              <a:buFontTx/>
              <a:buChar char="-"/>
            </a:pPr>
            <a:r>
              <a:rPr lang="en-US" dirty="0" smtClean="0"/>
              <a:t>*19</a:t>
            </a:r>
            <a:r>
              <a:rPr lang="en-US" baseline="30000" dirty="0" smtClean="0"/>
              <a:t>th</a:t>
            </a:r>
            <a:r>
              <a:rPr lang="en-US" dirty="0" smtClean="0"/>
              <a:t> -20</a:t>
            </a:r>
            <a:r>
              <a:rPr lang="en-US" baseline="30000" dirty="0" smtClean="0"/>
              <a:t>th</a:t>
            </a:r>
            <a:r>
              <a:rPr lang="en-US" dirty="0" smtClean="0"/>
              <a:t>, </a:t>
            </a:r>
          </a:p>
          <a:p>
            <a:pPr>
              <a:buFontTx/>
              <a:buChar char="-"/>
            </a:pPr>
            <a:r>
              <a:rPr lang="en-US" dirty="0" smtClean="0"/>
              <a:t>*26</a:t>
            </a:r>
            <a:r>
              <a:rPr lang="en-US" baseline="30000" dirty="0" smtClean="0"/>
              <a:t>th</a:t>
            </a:r>
            <a:r>
              <a:rPr lang="en-US" dirty="0" smtClean="0"/>
              <a:t> – 27</a:t>
            </a:r>
            <a:r>
              <a:rPr lang="en-US" baseline="30000" dirty="0" smtClean="0"/>
              <a:t>th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E. Cullen Building, Rm#102</a:t>
            </a:r>
          </a:p>
          <a:p>
            <a:r>
              <a:rPr lang="en-US" dirty="0" smtClean="0"/>
              <a:t>Appointments Only</a:t>
            </a:r>
          </a:p>
          <a:p>
            <a:r>
              <a:rPr lang="en-US" dirty="0" smtClean="0"/>
              <a:t>Walk-ins/Drop-off their admission documents</a:t>
            </a:r>
          </a:p>
          <a:p>
            <a:r>
              <a:rPr lang="en-US" dirty="0"/>
              <a:t>Virtual </a:t>
            </a:r>
            <a:r>
              <a:rPr lang="en-US" dirty="0" smtClean="0"/>
              <a:t>Meetings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* </a:t>
            </a:r>
            <a:r>
              <a:rPr lang="en-US" sz="2000" dirty="0" smtClean="0"/>
              <a:t>Will need to reconfirm.</a:t>
            </a:r>
          </a:p>
        </p:txBody>
      </p:sp>
    </p:spTree>
    <p:extLst>
      <p:ext uri="{BB962C8B-B14F-4D97-AF65-F5344CB8AC3E}">
        <p14:creationId xmlns:p14="http://schemas.microsoft.com/office/powerpoint/2010/main" val="77094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Reminders FOR Deferral Requests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etition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needed for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students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“matriculated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in PS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FA2020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deferments processed after ORD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(Sept 9th).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http://publications.uh.edu/content.php?catoid=33&amp;navoid=12203</a:t>
            </a:r>
            <a:endParaRPr lang="en-US" sz="2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Graduate School Policy – New students can defer their admission up to two future terms.  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deferments can be processed for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FA2021 term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 has been updated (August 1</a:t>
            </a:r>
            <a:r>
              <a:rPr lang="en-US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68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Hard-copied Mail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Mail is picked </a:t>
            </a:r>
            <a:r>
              <a:rPr lang="en-US" dirty="0" smtClean="0"/>
              <a:t>up each week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Domestic applicants should request a electronic copy of their transcripts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Forward any inquiries or questions </a:t>
            </a:r>
            <a:r>
              <a:rPr lang="en-US" dirty="0"/>
              <a:t>to </a:t>
            </a:r>
            <a:r>
              <a:rPr lang="en-US" dirty="0" smtClean="0">
                <a:hlinkClick r:id="rId2"/>
              </a:rPr>
              <a:t>gradschool@uh.edu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6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Navigate is live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should see the Navigate icon on your UH Access.</a:t>
            </a:r>
          </a:p>
          <a:p>
            <a:r>
              <a:rPr lang="en-US" dirty="0" smtClean="0"/>
              <a:t>Dr. Pierson and I will discuss upcoming trainings for graduate advisors on 8/5. This information will be relayed to everyone.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4514710"/>
            <a:ext cx="1582020" cy="161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6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Fall 2021 Recruitment Cycle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Fall 2021 admission applications will open (Aug 1</a:t>
            </a:r>
            <a:r>
              <a:rPr lang="en-US" baseline="30000" dirty="0" smtClean="0"/>
              <a:t>st</a:t>
            </a:r>
            <a:r>
              <a:rPr lang="en-US" dirty="0" smtClean="0"/>
              <a:t>), so remember to review program descriptions and test –the applications of your programs.  </a:t>
            </a:r>
          </a:p>
          <a:p>
            <a:endParaRPr lang="en-US" dirty="0"/>
          </a:p>
          <a:p>
            <a:r>
              <a:rPr lang="en-US" dirty="0" smtClean="0"/>
              <a:t>New Application Fees (Aug 1</a:t>
            </a:r>
            <a:r>
              <a:rPr lang="en-US" baseline="30000" dirty="0" smtClean="0"/>
              <a:t>st</a:t>
            </a:r>
            <a:r>
              <a:rPr lang="en-US" dirty="0" smtClean="0"/>
              <a:t>):</a:t>
            </a:r>
          </a:p>
          <a:p>
            <a:pPr marL="0" indent="0">
              <a:buNone/>
            </a:pPr>
            <a:r>
              <a:rPr lang="en-US" dirty="0" smtClean="0"/>
              <a:t>Domestic</a:t>
            </a:r>
            <a:r>
              <a:rPr lang="en-US" b="1" dirty="0" smtClean="0"/>
              <a:t> $50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r>
              <a:rPr lang="en-US" dirty="0" smtClean="0"/>
              <a:t>International</a:t>
            </a:r>
            <a:r>
              <a:rPr lang="en-US" b="1" dirty="0" smtClean="0"/>
              <a:t> </a:t>
            </a:r>
            <a:r>
              <a:rPr lang="en-US" b="1" dirty="0"/>
              <a:t>$</a:t>
            </a:r>
            <a:r>
              <a:rPr lang="en-US" b="1" dirty="0" smtClean="0"/>
              <a:t>80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Non-degree</a:t>
            </a:r>
            <a:r>
              <a:rPr lang="en-US" b="1" dirty="0" smtClean="0"/>
              <a:t>/</a:t>
            </a:r>
            <a:r>
              <a:rPr lang="en-US" dirty="0" smtClean="0"/>
              <a:t>certificate </a:t>
            </a:r>
            <a:r>
              <a:rPr lang="en-US" b="1" dirty="0" smtClean="0"/>
              <a:t>$25 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4183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Information Sessions Updates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95400"/>
            <a:ext cx="8529043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2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/>
              <a:t>Future Sessions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143000"/>
            <a:ext cx="81534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9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2703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Decision “Offer” Letter </a:t>
            </a:r>
            <a:r>
              <a:rPr lang="en-US" b="1" dirty="0" smtClean="0"/>
              <a:t>Reminders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Remember </a:t>
            </a:r>
            <a:r>
              <a:rPr lang="en-US" sz="2400" dirty="0" smtClean="0">
                <a:solidFill>
                  <a:prstClr val="black"/>
                </a:solidFill>
              </a:rPr>
              <a:t>decision letters </a:t>
            </a:r>
            <a:r>
              <a:rPr lang="en-US" sz="2400" dirty="0">
                <a:solidFill>
                  <a:prstClr val="black"/>
                </a:solidFill>
              </a:rPr>
              <a:t>are released from </a:t>
            </a:r>
            <a:r>
              <a:rPr lang="en-US" sz="2400" dirty="0" smtClean="0">
                <a:solidFill>
                  <a:prstClr val="black"/>
                </a:solidFill>
              </a:rPr>
              <a:t>CollegeNET to </a:t>
            </a:r>
            <a:r>
              <a:rPr lang="en-US" sz="2400" dirty="0">
                <a:solidFill>
                  <a:prstClr val="black"/>
                </a:solidFill>
              </a:rPr>
              <a:t>the applicant’s </a:t>
            </a:r>
            <a:r>
              <a:rPr lang="en-US" sz="2400" dirty="0" err="1">
                <a:solidFill>
                  <a:prstClr val="black"/>
                </a:solidFill>
              </a:rPr>
              <a:t>ApplyWeb</a:t>
            </a:r>
            <a:r>
              <a:rPr lang="en-US" sz="2400" dirty="0">
                <a:solidFill>
                  <a:prstClr val="black"/>
                </a:solidFill>
              </a:rPr>
              <a:t> account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</a:p>
          <a:p>
            <a:pPr lvl="0"/>
            <a:endParaRPr lang="en-US" sz="2400" dirty="0">
              <a:solidFill>
                <a:prstClr val="black"/>
              </a:solidFill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There’s </a:t>
            </a:r>
            <a:r>
              <a:rPr lang="en-US" sz="2400" dirty="0">
                <a:solidFill>
                  <a:prstClr val="black"/>
                </a:solidFill>
              </a:rPr>
              <a:t>no direct </a:t>
            </a:r>
            <a:r>
              <a:rPr lang="en-US" sz="2400" dirty="0" smtClean="0">
                <a:solidFill>
                  <a:prstClr val="black"/>
                </a:solidFill>
              </a:rPr>
              <a:t>email going to an Applicant’s inbox.</a:t>
            </a:r>
            <a:endParaRPr lang="en-US" sz="2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Inform Applicants to log </a:t>
            </a:r>
            <a:r>
              <a:rPr lang="en-US" sz="2400" dirty="0">
                <a:solidFill>
                  <a:prstClr val="black"/>
                </a:solidFill>
              </a:rPr>
              <a:t>back into their </a:t>
            </a:r>
            <a:r>
              <a:rPr lang="en-US" sz="2400" dirty="0" err="1">
                <a:solidFill>
                  <a:prstClr val="black"/>
                </a:solidFill>
              </a:rPr>
              <a:t>ApplyWeb</a:t>
            </a:r>
            <a:r>
              <a:rPr lang="en-US" sz="2400" dirty="0">
                <a:solidFill>
                  <a:prstClr val="black"/>
                </a:solidFill>
              </a:rPr>
              <a:t> accounts to </a:t>
            </a:r>
            <a:r>
              <a:rPr lang="en-US" sz="2400" dirty="0" smtClean="0">
                <a:solidFill>
                  <a:prstClr val="black"/>
                </a:solidFill>
              </a:rPr>
              <a:t>view and accept their offer letter.  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en-US" sz="6000" dirty="0">
              <a:ln>
                <a:solidFill>
                  <a:srgbClr val="888B8D"/>
                </a:solidFill>
              </a:ln>
              <a:solidFill>
                <a:srgbClr val="C810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02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Decision Letter Release Date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>
              <a:ln>
                <a:solidFill>
                  <a:srgbClr val="888B8D"/>
                </a:solidFill>
              </a:ln>
              <a:solidFill>
                <a:srgbClr val="C810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851819" y="3953585"/>
            <a:ext cx="5438774" cy="21725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818" y="1510671"/>
            <a:ext cx="54387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7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6000" cap="none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  <a:t>I-20 processing</a:t>
            </a:r>
            <a:br>
              <a:rPr lang="en-US" sz="6000" cap="none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Christen Gould</a:t>
            </a:r>
          </a:p>
          <a:p>
            <a:pPr algn="ctr"/>
            <a:r>
              <a:rPr lang="en-US" i="1" dirty="0">
                <a:latin typeface="Franklin Gothic Book" panose="020B0503020102020204" pitchFamily="34" charset="0"/>
              </a:rPr>
              <a:t>SEVIS Compliance Coordinator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7346" y="2649972"/>
            <a:ext cx="2798307" cy="2426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6477000"/>
            <a:ext cx="5212080" cy="269093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649972"/>
            <a:ext cx="2798307" cy="242641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634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Students Attending Online for Fall 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Students can attend courses online without an I-20 if they are outside the United States.</a:t>
            </a:r>
          </a:p>
          <a:p>
            <a:pPr lvl="1"/>
            <a:r>
              <a:rPr lang="en-US" dirty="0"/>
              <a:t>Online enrollment does not require an I-20</a:t>
            </a:r>
          </a:p>
          <a:p>
            <a:pPr lvl="1"/>
            <a:r>
              <a:rPr lang="en-US" dirty="0"/>
              <a:t>Online enrollment can be utilized if the student cannot get a visa or a visa appointment so the student can begin their course of study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01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I-20 for Spring 2021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your student is attending online for Fall 2020, and wishes to get a visa for Spring 2021</a:t>
            </a:r>
          </a:p>
          <a:p>
            <a:pPr lvl="1"/>
            <a:r>
              <a:rPr lang="en-US" dirty="0"/>
              <a:t>Please place the name, PSID and program on an excel spreadsheet and send it to </a:t>
            </a:r>
            <a:r>
              <a:rPr lang="en-US" dirty="0">
                <a:hlinkClick r:id="rId3"/>
              </a:rPr>
              <a:t>cpowers6@uh.edu</a:t>
            </a:r>
            <a:endParaRPr lang="en-US" dirty="0"/>
          </a:p>
          <a:p>
            <a:pPr lvl="1"/>
            <a:r>
              <a:rPr lang="en-US" dirty="0"/>
              <a:t>The I-20 issued for Spring 2021 will need to mention online enrollment for Fall 2020</a:t>
            </a:r>
          </a:p>
          <a:p>
            <a:pPr marL="0" indent="0" algn="ctr">
              <a:buNone/>
            </a:pPr>
            <a:endParaRPr lang="en-US" sz="6000" dirty="0">
              <a:ln>
                <a:solidFill>
                  <a:srgbClr val="888B8D"/>
                </a:solidFill>
              </a:ln>
              <a:solidFill>
                <a:srgbClr val="C810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23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Deferments to Spring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Traditional deferment of admission to Spring 2021 will be handled in the same fashion as always</a:t>
            </a:r>
          </a:p>
          <a:p>
            <a:pPr lvl="1"/>
            <a:r>
              <a:rPr lang="en-US" dirty="0"/>
              <a:t>Submit petition to change the admission semester to Spring 2021, and then update the application semester in </a:t>
            </a:r>
            <a:r>
              <a:rPr lang="en-US" dirty="0" err="1"/>
              <a:t>CollegeNet</a:t>
            </a:r>
            <a:endParaRPr lang="en-US" dirty="0"/>
          </a:p>
          <a:p>
            <a:pPr lvl="1"/>
            <a:r>
              <a:rPr lang="en-US" dirty="0"/>
              <a:t>These students will receive a new I-20 for initial attendance for Spring 2021</a:t>
            </a:r>
          </a:p>
          <a:p>
            <a:pPr lvl="1"/>
            <a:r>
              <a:rPr lang="en-US" dirty="0"/>
              <a:t>Spring 2021 documents will begin processing on August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03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Deferments to Fall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Traditional deferments to Fall 2021 will be processed the same way as Spring 2021 deferments</a:t>
            </a:r>
          </a:p>
          <a:p>
            <a:pPr lvl="1"/>
            <a:r>
              <a:rPr lang="en-US" dirty="0"/>
              <a:t>Submit petition to change admission semester to Fall 2021, and update the application semester in </a:t>
            </a:r>
            <a:r>
              <a:rPr lang="en-US" dirty="0" err="1"/>
              <a:t>CollegeNet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These students will receive a new I-20 for initial attendance for Fall 2021</a:t>
            </a:r>
          </a:p>
          <a:p>
            <a:pPr lvl="1"/>
            <a:r>
              <a:rPr lang="en-US" dirty="0"/>
              <a:t>Fall 2021 documents will begin being sent out in February 2021.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77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6000" cap="none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  <a:t/>
            </a:r>
            <a:br>
              <a:rPr lang="en-US" sz="6000" cap="none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Shari Corprew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  <a:p>
            <a:pPr algn="ctr"/>
            <a:r>
              <a:rPr lang="en-US" i="1" dirty="0" smtClean="0">
                <a:latin typeface="Franklin Gothic Book" panose="020B0503020102020204" pitchFamily="34" charset="0"/>
              </a:rPr>
              <a:t>Director of Graduate School Dept.</a:t>
            </a:r>
            <a:endParaRPr lang="en-US" i="1" dirty="0">
              <a:latin typeface="Franklin Gothic Book" panose="020B0503020102020204" pitchFamily="34" charset="0"/>
            </a:endParaRP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7346" y="2649972"/>
            <a:ext cx="2798307" cy="2426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6477000"/>
            <a:ext cx="5212080" cy="2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4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Transfer and Change of Degree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Students that are already here in the United States can receive an I-20 for continued attendance for Fall 2020.  </a:t>
            </a:r>
          </a:p>
          <a:p>
            <a:r>
              <a:rPr lang="en-US" dirty="0"/>
              <a:t>If these students wish to enroll online, they can; however one hybrid, or face to face course is highly recommended.</a:t>
            </a:r>
          </a:p>
          <a:p>
            <a:r>
              <a:rPr lang="en-US" dirty="0"/>
              <a:t>Currently, SEVP guidelines permit enrollment in more online hours than formerly allowed.  Please follow up with OISSS or myself if you have questions regarding required enrollment levels.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53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6000" cap="none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  <a:t/>
            </a:r>
            <a:br>
              <a:rPr lang="en-US" sz="6000" cap="none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Chastyne Blalock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  <a:p>
            <a:pPr algn="ctr"/>
            <a:r>
              <a:rPr lang="en-US" i="1" dirty="0" smtClean="0">
                <a:latin typeface="Franklin Gothic Book" panose="020B0503020102020204" pitchFamily="34" charset="0"/>
              </a:rPr>
              <a:t>Executive Assistant to Dr. Larsen &amp; Events Coordinator</a:t>
            </a:r>
            <a:endParaRPr lang="en-US" i="1" dirty="0">
              <a:latin typeface="Franklin Gothic Book" panose="020B0503020102020204" pitchFamily="34" charset="0"/>
            </a:endParaRP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7346" y="2649972"/>
            <a:ext cx="2798307" cy="2426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6477000"/>
            <a:ext cx="5212080" cy="269093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649972"/>
            <a:ext cx="2798307" cy="242641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07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40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Below are our upcoming events:</a:t>
            </a:r>
          </a:p>
          <a:p>
            <a:pPr marL="0" indent="0" algn="ctr">
              <a:buNone/>
            </a:pPr>
            <a:r>
              <a:rPr lang="en-US" sz="6000" dirty="0" smtClean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 </a:t>
            </a:r>
            <a:endParaRPr lang="en-US" sz="2600" dirty="0" smtClean="0"/>
          </a:p>
          <a:p>
            <a:r>
              <a:rPr lang="en-US" sz="2600" dirty="0" smtClean="0"/>
              <a:t>August 18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- Graduate Orientation Webinar</a:t>
            </a:r>
          </a:p>
          <a:p>
            <a:pPr marL="0" indent="0">
              <a:buNone/>
            </a:pPr>
            <a:r>
              <a:rPr lang="en-US" sz="2600" dirty="0" smtClean="0"/>
              <a:t>          * Morning </a:t>
            </a:r>
            <a:r>
              <a:rPr lang="en-US" sz="2600" smtClean="0"/>
              <a:t>session     9:00a </a:t>
            </a:r>
            <a:r>
              <a:rPr lang="en-US" sz="2600" dirty="0" smtClean="0"/>
              <a:t>– 10:30a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   * Afternoon session  1:30p – 3:00p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9266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6000" cap="none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  <a:t/>
            </a:r>
            <a:br>
              <a:rPr lang="en-US" sz="6000" cap="none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Jay Hills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  <a:p>
            <a:pPr algn="ctr"/>
            <a:r>
              <a:rPr lang="en-US" i="1" dirty="0" smtClean="0">
                <a:latin typeface="Franklin Gothic Book" panose="020B0503020102020204" pitchFamily="34" charset="0"/>
              </a:rPr>
              <a:t>Assistant Registrar</a:t>
            </a:r>
          </a:p>
          <a:p>
            <a:pPr algn="ctr"/>
            <a:r>
              <a:rPr lang="en-US" i="1" dirty="0" smtClean="0">
                <a:latin typeface="Franklin Gothic Book" panose="020B0503020102020204" pitchFamily="34" charset="0"/>
              </a:rPr>
              <a:t>Office of the University Registrar</a:t>
            </a:r>
            <a:endParaRPr lang="en-US" i="1" dirty="0">
              <a:latin typeface="Franklin Gothic Book" panose="020B0503020102020204" pitchFamily="34" charset="0"/>
            </a:endParaRP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7346" y="2649972"/>
            <a:ext cx="2798307" cy="2426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6477000"/>
            <a:ext cx="5212080" cy="2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5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CREATE Checklist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>
              <a:ln>
                <a:solidFill>
                  <a:srgbClr val="888B8D"/>
                </a:solidFill>
              </a:ln>
              <a:solidFill>
                <a:srgbClr val="C810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417638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Campus Community &gt; Checklist &gt; Person Checklist &gt; Checklist Management Person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133600"/>
            <a:ext cx="7838095" cy="4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9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>
              <a:ln>
                <a:solidFill>
                  <a:srgbClr val="888B8D"/>
                </a:solidFill>
              </a:ln>
              <a:solidFill>
                <a:srgbClr val="C810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95" y="2096095"/>
            <a:ext cx="7923809" cy="4761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2147" y="692110"/>
            <a:ext cx="7619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Administrative Function: </a:t>
            </a:r>
            <a:r>
              <a:rPr lang="en-US" sz="2000" b="1" dirty="0" smtClean="0">
                <a:solidFill>
                  <a:srgbClr val="FF0000"/>
                </a:solidFill>
              </a:rPr>
              <a:t>STRM</a:t>
            </a:r>
          </a:p>
          <a:p>
            <a:endParaRPr lang="en-US" sz="2000" b="1" dirty="0"/>
          </a:p>
          <a:p>
            <a:r>
              <a:rPr lang="en-US" sz="2000" b="1" dirty="0" smtClean="0"/>
              <a:t>Checklist Code: </a:t>
            </a:r>
            <a:r>
              <a:rPr lang="en-US" sz="2000" b="1" dirty="0" smtClean="0">
                <a:solidFill>
                  <a:srgbClr val="FF0000"/>
                </a:solidFill>
              </a:rPr>
              <a:t>OURDF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53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>
              <a:ln>
                <a:solidFill>
                  <a:srgbClr val="888B8D"/>
                </a:solidFill>
              </a:ln>
              <a:solidFill>
                <a:srgbClr val="C810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184975"/>
            <a:ext cx="6504762" cy="2533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10668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Variable Data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3157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>
              <a:ln>
                <a:solidFill>
                  <a:srgbClr val="888B8D"/>
                </a:solidFill>
              </a:ln>
              <a:solidFill>
                <a:srgbClr val="C810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46" y="1417638"/>
            <a:ext cx="8400000" cy="5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8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>
              <a:ln>
                <a:solidFill>
                  <a:srgbClr val="888B8D"/>
                </a:solidFill>
              </a:ln>
              <a:solidFill>
                <a:srgbClr val="C810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762000"/>
            <a:ext cx="3971429" cy="2780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762" y="1860194"/>
            <a:ext cx="5895238" cy="4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9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>
              <a:ln>
                <a:solidFill>
                  <a:srgbClr val="888B8D"/>
                </a:solidFill>
              </a:ln>
              <a:solidFill>
                <a:srgbClr val="C810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endParaRPr lang="en-US" dirty="0"/>
          </a:p>
        </p:txBody>
      </p:sp>
      <p:pic>
        <p:nvPicPr>
          <p:cNvPr id="2" name="Student Drop9.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PhD Admissions offer            Letter review 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Financial support amounts incorrect</a:t>
            </a:r>
          </a:p>
          <a:p>
            <a:r>
              <a:rPr lang="en-US" sz="2000" dirty="0" smtClean="0"/>
              <a:t>No financial support indication</a:t>
            </a:r>
          </a:p>
          <a:p>
            <a:r>
              <a:rPr lang="en-US" sz="2000" dirty="0" smtClean="0"/>
              <a:t>Decision letter needs correction</a:t>
            </a:r>
          </a:p>
          <a:p>
            <a:pPr lvl="1"/>
            <a:r>
              <a:rPr lang="en-US" sz="1600" dirty="0"/>
              <a:t>CGS </a:t>
            </a:r>
            <a:r>
              <a:rPr lang="en-US" sz="1600" dirty="0" smtClean="0"/>
              <a:t>deadline</a:t>
            </a:r>
          </a:p>
          <a:p>
            <a:r>
              <a:rPr lang="en-US" sz="2000" dirty="0" smtClean="0"/>
              <a:t>Needs release date</a:t>
            </a:r>
          </a:p>
          <a:p>
            <a:r>
              <a:rPr lang="en-US" sz="2000" dirty="0" smtClean="0"/>
              <a:t>No decision letter</a:t>
            </a:r>
          </a:p>
          <a:p>
            <a:r>
              <a:rPr lang="en-US" sz="2000" dirty="0" smtClean="0"/>
              <a:t>Sent to Registrar for residency review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37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6000" cap="none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  <a:t/>
            </a:r>
            <a:br>
              <a:rPr lang="en-US" sz="6000" cap="none" dirty="0">
                <a:ln>
                  <a:solidFill>
                    <a:srgbClr val="888B8D"/>
                  </a:solidFill>
                </a:ln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Stefan Johnsson</a:t>
            </a:r>
          </a:p>
          <a:p>
            <a:pPr algn="ctr"/>
            <a:r>
              <a:rPr lang="en-US" i="1" dirty="0">
                <a:latin typeface="Franklin Gothic Book" panose="020B0503020102020204" pitchFamily="34" charset="0"/>
              </a:rPr>
              <a:t>SEVIS Compliance Sr. Coord.</a:t>
            </a:r>
          </a:p>
          <a:p>
            <a:pPr algn="ctr"/>
            <a:r>
              <a:rPr lang="en-US" i="1" dirty="0">
                <a:latin typeface="Franklin Gothic Book" panose="020B0503020102020204" pitchFamily="34" charset="0"/>
              </a:rPr>
              <a:t>International Student and Scholar Services </a:t>
            </a:r>
            <a:r>
              <a:rPr lang="en-US" i="1" dirty="0" smtClean="0">
                <a:latin typeface="Franklin Gothic Book" panose="020B0503020102020204" pitchFamily="34" charset="0"/>
              </a:rPr>
              <a:t>Office</a:t>
            </a:r>
          </a:p>
          <a:p>
            <a:pPr algn="ctr"/>
            <a:endParaRPr lang="en-US" i="1" dirty="0">
              <a:latin typeface="Franklin Gothic Book" panose="020B0503020102020204" pitchFamily="34" charset="0"/>
            </a:endParaRPr>
          </a:p>
          <a:p>
            <a:pPr algn="ctr"/>
            <a:r>
              <a:rPr lang="en-US" i="1" dirty="0" smtClean="0">
                <a:latin typeface="Franklin Gothic Book" panose="020B0503020102020204" pitchFamily="34" charset="0"/>
              </a:rPr>
              <a:t>If you have questions for ISSSO please contact Stefan directly.</a:t>
            </a:r>
          </a:p>
          <a:p>
            <a:pPr algn="ctr"/>
            <a:r>
              <a:rPr lang="en-US" i="1" smtClean="0">
                <a:latin typeface="Franklin Gothic Book" panose="020B0503020102020204" pitchFamily="34" charset="0"/>
                <a:hlinkClick r:id="rId2"/>
              </a:rPr>
              <a:t>sjohnsso@Central.UH.EDU</a:t>
            </a:r>
            <a:endParaRPr lang="en-US" i="1" smtClean="0">
              <a:latin typeface="Franklin Gothic Book" panose="020B0503020102020204" pitchFamily="34" charset="0"/>
            </a:endParaRP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77346" y="2649972"/>
            <a:ext cx="2798307" cy="2426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6477000"/>
            <a:ext cx="5212080" cy="2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3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Auto-Generated</a:t>
            </a:r>
            <a:r>
              <a:rPr lang="en-US" dirty="0" smtClean="0"/>
              <a:t>                      </a:t>
            </a:r>
            <a:r>
              <a:rPr lang="en-US" b="1" dirty="0" smtClean="0"/>
              <a:t>email</a:t>
            </a:r>
            <a:r>
              <a:rPr lang="en-US" dirty="0" smtClean="0"/>
              <a:t> </a:t>
            </a:r>
            <a:r>
              <a:rPr lang="en-US" b="1" dirty="0"/>
              <a:t>notifications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3735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b="1" dirty="0" smtClean="0"/>
              <a:t>Subject: </a:t>
            </a:r>
            <a:r>
              <a:rPr lang="en-US" sz="3000" dirty="0" smtClean="0"/>
              <a:t>Decision Letter Approved Notification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000" dirty="0"/>
              <a:t>This is to notify you that the decision letter for the following application has been approved.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 smtClean="0"/>
              <a:t>Applicant Name</a:t>
            </a:r>
            <a:endParaRPr lang="en-US" sz="3000" dirty="0"/>
          </a:p>
          <a:p>
            <a:pPr marL="0" indent="0">
              <a:buNone/>
            </a:pPr>
            <a:r>
              <a:rPr lang="en-US" sz="3000" dirty="0" smtClean="0"/>
              <a:t>Program</a:t>
            </a:r>
            <a:endParaRPr lang="en-US" sz="3000" dirty="0"/>
          </a:p>
          <a:p>
            <a:pPr marL="0" indent="0">
              <a:buNone/>
            </a:pPr>
            <a:r>
              <a:rPr lang="en-US" sz="3000" dirty="0" smtClean="0"/>
              <a:t>Applicant ID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9133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Auto-Generated</a:t>
            </a:r>
            <a:r>
              <a:rPr lang="en-US" dirty="0" smtClean="0"/>
              <a:t>                      </a:t>
            </a:r>
            <a:r>
              <a:rPr lang="en-US" b="1" dirty="0" smtClean="0"/>
              <a:t>email</a:t>
            </a:r>
            <a:r>
              <a:rPr lang="en-US" dirty="0" smtClean="0"/>
              <a:t> </a:t>
            </a:r>
            <a:r>
              <a:rPr lang="en-US" b="1" dirty="0"/>
              <a:t>notifications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3735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000" b="1" dirty="0" smtClean="0"/>
              <a:t>Subject: </a:t>
            </a:r>
            <a:r>
              <a:rPr lang="en-US" sz="3000" dirty="0"/>
              <a:t>Admissions PhD Offer Letter Requires </a:t>
            </a:r>
            <a:r>
              <a:rPr lang="en-US" sz="3000" dirty="0" smtClean="0"/>
              <a:t>Attention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This is to notify you that the item(s) below for the following application needs to be corrected.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Comments</a:t>
            </a:r>
            <a:r>
              <a:rPr lang="en-US" sz="2800" dirty="0"/>
              <a:t>: {a.("COMMENTS_GRADUATE_SCHOOL_DECISION")}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- </a:t>
            </a:r>
            <a:r>
              <a:rPr lang="en-US" sz="2800" dirty="0"/>
              <a:t>Graduate </a:t>
            </a:r>
            <a:r>
              <a:rPr lang="en-US" sz="2800" dirty="0" smtClean="0"/>
              <a:t>School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pPr marL="0" indent="0">
              <a:buNone/>
            </a:pPr>
            <a:r>
              <a:rPr lang="en-US" sz="2800" dirty="0"/>
              <a:t>Graduate School Approval for Decision Letter: {a.("GS_APPROVAL_DECISION_LETTER")}</a:t>
            </a:r>
          </a:p>
          <a:p>
            <a:pPr marL="0" indent="0">
              <a:buNone/>
            </a:pPr>
            <a:r>
              <a:rPr lang="en-US" sz="2800" dirty="0" smtClean="0"/>
              <a:t>Applicant Name</a:t>
            </a:r>
            <a:r>
              <a:rPr lang="en-US" sz="2800" dirty="0"/>
              <a:t>: {a.("NAME_FIRST")} {a.("NAME_LAST")}</a:t>
            </a:r>
          </a:p>
          <a:p>
            <a:pPr marL="0" indent="0">
              <a:buNone/>
            </a:pPr>
            <a:r>
              <a:rPr lang="en-US" sz="2800" dirty="0"/>
              <a:t>Program: {a.("UHOUSTON_PROGRAM_NAME")}</a:t>
            </a:r>
          </a:p>
          <a:p>
            <a:pPr marL="0" indent="0">
              <a:buNone/>
            </a:pPr>
            <a:r>
              <a:rPr lang="en-US" sz="2800" dirty="0" smtClean="0"/>
              <a:t>Applicant ID</a:t>
            </a:r>
            <a:r>
              <a:rPr lang="en-US" sz="2800" dirty="0"/>
              <a:t>: {a.("EMPLID")}</a:t>
            </a:r>
          </a:p>
        </p:txBody>
      </p:sp>
    </p:spTree>
    <p:extLst>
      <p:ext uri="{BB962C8B-B14F-4D97-AF65-F5344CB8AC3E}">
        <p14:creationId xmlns:p14="http://schemas.microsoft.com/office/powerpoint/2010/main" val="397661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Graduate and Professional Student Association (GPSA)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sz="2000" dirty="0"/>
          </a:p>
          <a:p>
            <a:r>
              <a:rPr lang="en-US" sz="2000" dirty="0" smtClean="0"/>
              <a:t>Encourage your students to participate in GPSA</a:t>
            </a:r>
          </a:p>
          <a:p>
            <a:r>
              <a:rPr lang="en-US" sz="2000" dirty="0" smtClean="0"/>
              <a:t>Contact information</a:t>
            </a:r>
          </a:p>
          <a:p>
            <a:pPr lvl="4"/>
            <a:r>
              <a:rPr lang="en-US" sz="1700" dirty="0"/>
              <a:t>Amy Barton (abarton@central.uh.edu</a:t>
            </a:r>
            <a:r>
              <a:rPr lang="en-US" sz="1700" dirty="0" smtClean="0"/>
              <a:t>)</a:t>
            </a:r>
            <a:endParaRPr lang="en-US" sz="1600" dirty="0"/>
          </a:p>
          <a:p>
            <a:pPr lvl="4"/>
            <a:r>
              <a:rPr lang="en-US" sz="1700" dirty="0"/>
              <a:t>Erin </a:t>
            </a:r>
            <a:r>
              <a:rPr lang="en-US" sz="1700" dirty="0" err="1"/>
              <a:t>Tomiyama</a:t>
            </a:r>
            <a:r>
              <a:rPr lang="en-US" sz="1700" dirty="0"/>
              <a:t> (estomiya@central.uh.edu)</a:t>
            </a:r>
          </a:p>
          <a:p>
            <a:pPr lvl="4"/>
            <a:r>
              <a:rPr lang="en-US" sz="1800" dirty="0"/>
              <a:t>https://uh.edu/graduate-school/gpsa/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171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Scholarships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534400" cy="541020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b="1" dirty="0" smtClean="0">
                <a:solidFill>
                  <a:prstClr val="black"/>
                </a:solidFill>
              </a:rPr>
              <a:t>Graduate Tuition Fellowship</a:t>
            </a:r>
          </a:p>
          <a:p>
            <a:pPr marL="0" lvl="0" indent="0">
              <a:buNone/>
            </a:pPr>
            <a:endParaRPr lang="en-US" b="1" dirty="0" smtClean="0">
              <a:solidFill>
                <a:prstClr val="black"/>
              </a:solidFill>
            </a:endParaRPr>
          </a:p>
          <a:p>
            <a:pPr lvl="0"/>
            <a:r>
              <a:rPr lang="en-US" sz="2300" b="1" dirty="0" smtClean="0">
                <a:solidFill>
                  <a:prstClr val="black"/>
                </a:solidFill>
              </a:rPr>
              <a:t>Fall/Spring </a:t>
            </a:r>
            <a:r>
              <a:rPr lang="en-US" sz="2300" b="1" dirty="0">
                <a:solidFill>
                  <a:prstClr val="black"/>
                </a:solidFill>
              </a:rPr>
              <a:t>Processing</a:t>
            </a:r>
            <a:endParaRPr lang="en-US" sz="2300" dirty="0">
              <a:solidFill>
                <a:prstClr val="black"/>
              </a:solidFill>
            </a:endParaRPr>
          </a:p>
          <a:p>
            <a:pPr lvl="4"/>
            <a:r>
              <a:rPr lang="en-US" sz="1700" dirty="0">
                <a:solidFill>
                  <a:prstClr val="black"/>
                </a:solidFill>
              </a:rPr>
              <a:t>Award Fall/Spring amounts in Fall</a:t>
            </a:r>
          </a:p>
          <a:p>
            <a:pPr lvl="4"/>
            <a:r>
              <a:rPr lang="en-US" sz="1700" dirty="0">
                <a:solidFill>
                  <a:prstClr val="black"/>
                </a:solidFill>
              </a:rPr>
              <a:t>Funds will not disburse until actively enrolled in required hours</a:t>
            </a:r>
          </a:p>
          <a:p>
            <a:pPr lvl="4"/>
            <a:r>
              <a:rPr lang="en-US" sz="1700" dirty="0">
                <a:solidFill>
                  <a:prstClr val="black"/>
                </a:solidFill>
              </a:rPr>
              <a:t>Deadlines</a:t>
            </a:r>
          </a:p>
          <a:p>
            <a:pPr lvl="5"/>
            <a:r>
              <a:rPr lang="en-US" sz="1700" dirty="0">
                <a:solidFill>
                  <a:prstClr val="black"/>
                </a:solidFill>
                <a:latin typeface="Century Gothic" panose="020B0502020202020204" pitchFamily="34" charset="0"/>
              </a:rPr>
              <a:t>Fall </a:t>
            </a:r>
            <a:r>
              <a:rPr lang="en-US" sz="17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2020</a:t>
            </a:r>
            <a:endParaRPr lang="en-US" sz="17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6"/>
            <a:r>
              <a:rPr lang="en-US" sz="17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Final</a:t>
            </a:r>
            <a:r>
              <a:rPr lang="en-US" sz="1700" dirty="0">
                <a:solidFill>
                  <a:prstClr val="black"/>
                </a:solidFill>
                <a:latin typeface="Century Gothic" panose="020B0502020202020204" pitchFamily="34" charset="0"/>
              </a:rPr>
              <a:t>:  Friday, September </a:t>
            </a:r>
            <a:r>
              <a:rPr lang="en-US" sz="17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25, 2020</a:t>
            </a:r>
            <a:endParaRPr lang="en-US" sz="17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5"/>
            <a:r>
              <a:rPr lang="en-US" sz="1700" dirty="0">
                <a:solidFill>
                  <a:prstClr val="black"/>
                </a:solidFill>
                <a:latin typeface="Century Gothic" panose="020B0502020202020204" pitchFamily="34" charset="0"/>
              </a:rPr>
              <a:t>Spring 2020</a:t>
            </a:r>
          </a:p>
          <a:p>
            <a:pPr lvl="6"/>
            <a:r>
              <a:rPr lang="en-US" sz="1700" dirty="0">
                <a:solidFill>
                  <a:prstClr val="black"/>
                </a:solidFill>
                <a:latin typeface="Century Gothic" panose="020B0502020202020204" pitchFamily="34" charset="0"/>
              </a:rPr>
              <a:t>Priority:  Friday, December </a:t>
            </a:r>
            <a:r>
              <a:rPr lang="en-US" sz="17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4, 2020</a:t>
            </a:r>
            <a:endParaRPr lang="en-US" sz="17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6"/>
            <a:r>
              <a:rPr lang="en-US" sz="1700" dirty="0">
                <a:solidFill>
                  <a:prstClr val="black"/>
                </a:solidFill>
                <a:latin typeface="Century Gothic" panose="020B0502020202020204" pitchFamily="34" charset="0"/>
              </a:rPr>
              <a:t>Final:  Friday, February </a:t>
            </a:r>
            <a:r>
              <a:rPr lang="en-US" sz="17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19, 2021</a:t>
            </a:r>
            <a:endParaRPr lang="en-US" sz="17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3"/>
            <a:r>
              <a:rPr lang="en-US" sz="1700" dirty="0">
                <a:solidFill>
                  <a:prstClr val="black"/>
                </a:solidFill>
              </a:rPr>
              <a:t>B70 (Payment Arrangement Complete) (aka: Positive Service Indicator)</a:t>
            </a:r>
          </a:p>
          <a:p>
            <a:pPr lvl="4"/>
            <a:r>
              <a:rPr lang="en-US" sz="1500" dirty="0">
                <a:solidFill>
                  <a:prstClr val="black"/>
                </a:solidFill>
              </a:rPr>
              <a:t>B70s will be added to all GTF recipient accounts before the fee bill deadline with an expiration date set after the 20</a:t>
            </a:r>
            <a:r>
              <a:rPr lang="en-US" sz="1500" baseline="30000" dirty="0">
                <a:solidFill>
                  <a:prstClr val="black"/>
                </a:solidFill>
              </a:rPr>
              <a:t>th</a:t>
            </a:r>
            <a:r>
              <a:rPr lang="en-US" sz="1500" dirty="0">
                <a:solidFill>
                  <a:prstClr val="black"/>
                </a:solidFill>
              </a:rPr>
              <a:t> class day</a:t>
            </a:r>
          </a:p>
          <a:p>
            <a:pPr lvl="4"/>
            <a:r>
              <a:rPr lang="en-US" sz="1500" dirty="0">
                <a:solidFill>
                  <a:prstClr val="black"/>
                </a:solidFill>
              </a:rPr>
              <a:t>This positive service indicator will protect a student’s courses from being dropped. Therefore, a student does not need to enroll in a payment plan, </a:t>
            </a:r>
            <a:r>
              <a:rPr lang="en-US" sz="1500" b="1" dirty="0">
                <a:solidFill>
                  <a:prstClr val="black"/>
                </a:solidFill>
              </a:rPr>
              <a:t>unless</a:t>
            </a:r>
            <a:r>
              <a:rPr lang="en-US" sz="1500" dirty="0">
                <a:solidFill>
                  <a:prstClr val="black"/>
                </a:solidFill>
              </a:rPr>
              <a:t> they need to enroll in a payment plan for the portion of their fee bill they are responsible for</a:t>
            </a:r>
            <a:r>
              <a:rPr lang="en-US" sz="1500" dirty="0" smtClean="0">
                <a:solidFill>
                  <a:prstClr val="black"/>
                </a:solidFill>
              </a:rPr>
              <a:t>.</a:t>
            </a:r>
            <a:endParaRPr lang="en-US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32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2547</TotalTime>
  <Words>1965</Words>
  <Application>Microsoft Office PowerPoint</Application>
  <PresentationFormat>On-screen Show (4:3)</PresentationFormat>
  <Paragraphs>336</Paragraphs>
  <Slides>50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Adobe Gothic Std B</vt:lpstr>
      <vt:lpstr>Arial</vt:lpstr>
      <vt:lpstr>Calibri</vt:lpstr>
      <vt:lpstr>Century Gothic</vt:lpstr>
      <vt:lpstr>Franklin Gothic Book</vt:lpstr>
      <vt:lpstr>Franklin Gothic Demi</vt:lpstr>
      <vt:lpstr>Franklin Gothic Medium</vt:lpstr>
      <vt:lpstr>Times New Roman</vt:lpstr>
      <vt:lpstr>Office Theme</vt:lpstr>
      <vt:lpstr>Welcome!</vt:lpstr>
      <vt:lpstr> </vt:lpstr>
      <vt:lpstr>Navigate is live</vt:lpstr>
      <vt:lpstr> </vt:lpstr>
      <vt:lpstr>PhD Admissions offer            Letter review </vt:lpstr>
      <vt:lpstr>Auto-Generated                      email notifications</vt:lpstr>
      <vt:lpstr>Auto-Generated                      email notifications</vt:lpstr>
      <vt:lpstr>Graduate and Professional Student Association (GPSA)</vt:lpstr>
      <vt:lpstr>Scholarships</vt:lpstr>
      <vt:lpstr>Scholarships</vt:lpstr>
      <vt:lpstr>Scholarships</vt:lpstr>
      <vt:lpstr>Scholarships</vt:lpstr>
      <vt:lpstr>Scholarships</vt:lpstr>
      <vt:lpstr>Scholarships</vt:lpstr>
      <vt:lpstr>Scholarships</vt:lpstr>
      <vt:lpstr>Scholarships</vt:lpstr>
      <vt:lpstr>Scholarships</vt:lpstr>
      <vt:lpstr>Scholarships</vt:lpstr>
      <vt:lpstr>Scholarships</vt:lpstr>
      <vt:lpstr>Assistantships</vt:lpstr>
      <vt:lpstr>Assistantships</vt:lpstr>
      <vt:lpstr> </vt:lpstr>
      <vt:lpstr>Non-Resident Tuition Employment Waiver</vt:lpstr>
      <vt:lpstr>Application Fee Waivers</vt:lpstr>
      <vt:lpstr>UH Life Hacks</vt:lpstr>
      <vt:lpstr> </vt:lpstr>
      <vt:lpstr>International Student Check-Ins </vt:lpstr>
      <vt:lpstr>Reminders FOR Deferral Requests</vt:lpstr>
      <vt:lpstr>Hard-copied Mail</vt:lpstr>
      <vt:lpstr>Fall 2021 Recruitment Cycle</vt:lpstr>
      <vt:lpstr>Information Sessions Updates</vt:lpstr>
      <vt:lpstr>Future Sessions</vt:lpstr>
      <vt:lpstr>Decision “Offer” Letter Reminders </vt:lpstr>
      <vt:lpstr>Decision Letter Release Date</vt:lpstr>
      <vt:lpstr>I-20 processing </vt:lpstr>
      <vt:lpstr>Students Attending Online for Fall 2020</vt:lpstr>
      <vt:lpstr>I-20 for Spring 2021</vt:lpstr>
      <vt:lpstr>Deferments to Spring 2021</vt:lpstr>
      <vt:lpstr>Deferments to Fall 2021</vt:lpstr>
      <vt:lpstr>Transfer and Change of Degree Level</vt:lpstr>
      <vt:lpstr> </vt:lpstr>
      <vt:lpstr>PowerPoint Presentation</vt:lpstr>
      <vt:lpstr> </vt:lpstr>
      <vt:lpstr>CREATE Checklist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Farr, Lisa V</dc:creator>
  <cp:lastModifiedBy>Jones, Tashemia V</cp:lastModifiedBy>
  <cp:revision>295</cp:revision>
  <cp:lastPrinted>2019-09-12T15:08:44Z</cp:lastPrinted>
  <dcterms:created xsi:type="dcterms:W3CDTF">2015-01-14T17:40:36Z</dcterms:created>
  <dcterms:modified xsi:type="dcterms:W3CDTF">2020-07-23T13:54:13Z</dcterms:modified>
</cp:coreProperties>
</file>