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355" r:id="rId2"/>
    <p:sldId id="362" r:id="rId3"/>
    <p:sldId id="363" r:id="rId4"/>
    <p:sldId id="385" r:id="rId5"/>
    <p:sldId id="402" r:id="rId6"/>
    <p:sldId id="391" r:id="rId7"/>
    <p:sldId id="392" r:id="rId8"/>
    <p:sldId id="393" r:id="rId9"/>
    <p:sldId id="394" r:id="rId10"/>
    <p:sldId id="395" r:id="rId11"/>
    <p:sldId id="396" r:id="rId12"/>
    <p:sldId id="397" r:id="rId13"/>
    <p:sldId id="398" r:id="rId14"/>
    <p:sldId id="399" r:id="rId15"/>
    <p:sldId id="400" r:id="rId16"/>
    <p:sldId id="353" r:id="rId17"/>
    <p:sldId id="380" r:id="rId18"/>
    <p:sldId id="401" r:id="rId19"/>
    <p:sldId id="356" r:id="rId20"/>
    <p:sldId id="374" r:id="rId21"/>
    <p:sldId id="366" r:id="rId22"/>
    <p:sldId id="365" r:id="rId23"/>
    <p:sldId id="389" r:id="rId24"/>
    <p:sldId id="370" r:id="rId25"/>
    <p:sldId id="373" r:id="rId26"/>
    <p:sldId id="368" r:id="rId27"/>
    <p:sldId id="371" r:id="rId28"/>
    <p:sldId id="372" r:id="rId29"/>
    <p:sldId id="382" r:id="rId30"/>
    <p:sldId id="376" r:id="rId31"/>
    <p:sldId id="369" r:id="rId32"/>
    <p:sldId id="377" r:id="rId33"/>
    <p:sldId id="378" r:id="rId34"/>
    <p:sldId id="357" r:id="rId35"/>
    <p:sldId id="375" r:id="rId36"/>
    <p:sldId id="327" r:id="rId37"/>
    <p:sldId id="360" r:id="rId38"/>
    <p:sldId id="386" r:id="rId39"/>
    <p:sldId id="387" r:id="rId40"/>
    <p:sldId id="388" r:id="rId41"/>
    <p:sldId id="358" r:id="rId42"/>
    <p:sldId id="379" r:id="rId43"/>
    <p:sldId id="403" r:id="rId44"/>
    <p:sldId id="390" r:id="rId45"/>
    <p:sldId id="367" r:id="rId4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585A"/>
    <a:srgbClr val="C8102E"/>
    <a:srgbClr val="BBBBBB"/>
    <a:srgbClr val="BDBDBD"/>
    <a:srgbClr val="C1C1C1"/>
    <a:srgbClr val="9E2A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99" autoAdjust="0"/>
    <p:restoredTop sz="94647" autoAdjust="0"/>
  </p:normalViewPr>
  <p:slideViewPr>
    <p:cSldViewPr>
      <p:cViewPr varScale="1">
        <p:scale>
          <a:sx n="109" d="100"/>
          <a:sy n="109" d="100"/>
        </p:scale>
        <p:origin x="1296" y="102"/>
      </p:cViewPr>
      <p:guideLst>
        <p:guide orient="horz" pos="2160"/>
        <p:guide pos="2880"/>
      </p:guideLst>
    </p:cSldViewPr>
  </p:slideViewPr>
  <p:outlineViewPr>
    <p:cViewPr>
      <p:scale>
        <a:sx n="33" d="100"/>
        <a:sy n="33" d="100"/>
      </p:scale>
      <p:origin x="53" y="12178"/>
    </p:cViewPr>
  </p:outlin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D81FB5BE-D2E8-48C3-AB19-CEB50E5FED7C}" type="slidenum">
              <a:rPr lang="en-US" smtClean="0"/>
              <a:t>‹#›</a:t>
            </a:fld>
            <a:endParaRPr lang="en-US"/>
          </a:p>
        </p:txBody>
      </p:sp>
    </p:spTree>
    <p:extLst>
      <p:ext uri="{BB962C8B-B14F-4D97-AF65-F5344CB8AC3E}">
        <p14:creationId xmlns:p14="http://schemas.microsoft.com/office/powerpoint/2010/main" val="195781310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23937F9-3AA2-4E18-8D74-27A6253EC638}" type="slidenum">
              <a:rPr lang="en-US" smtClean="0"/>
              <a:t>‹#›</a:t>
            </a:fld>
            <a:endParaRPr lang="en-US"/>
          </a:p>
        </p:txBody>
      </p:sp>
    </p:spTree>
    <p:extLst>
      <p:ext uri="{BB962C8B-B14F-4D97-AF65-F5344CB8AC3E}">
        <p14:creationId xmlns:p14="http://schemas.microsoft.com/office/powerpoint/2010/main" val="286816169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Staff/Transitional</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423937F9-3AA2-4E18-8D74-27A6253EC638}" type="slidenum">
              <a:rPr lang="en-US" smtClean="0"/>
              <a:t>2</a:t>
            </a:fld>
            <a:endParaRPr lang="en-US"/>
          </a:p>
        </p:txBody>
      </p:sp>
    </p:spTree>
    <p:extLst>
      <p:ext uri="{BB962C8B-B14F-4D97-AF65-F5344CB8AC3E}">
        <p14:creationId xmlns:p14="http://schemas.microsoft.com/office/powerpoint/2010/main" val="3605111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Staff/Transitional</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423937F9-3AA2-4E18-8D74-27A6253EC638}" type="slidenum">
              <a:rPr lang="en-US" smtClean="0"/>
              <a:t>34</a:t>
            </a:fld>
            <a:endParaRPr lang="en-US"/>
          </a:p>
        </p:txBody>
      </p:sp>
    </p:spTree>
    <p:extLst>
      <p:ext uri="{BB962C8B-B14F-4D97-AF65-F5344CB8AC3E}">
        <p14:creationId xmlns:p14="http://schemas.microsoft.com/office/powerpoint/2010/main" val="1207254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Staff/Transitional</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423937F9-3AA2-4E18-8D74-27A6253EC638}" type="slidenum">
              <a:rPr lang="en-US" smtClean="0"/>
              <a:t>37</a:t>
            </a:fld>
            <a:endParaRPr lang="en-US"/>
          </a:p>
        </p:txBody>
      </p:sp>
    </p:spTree>
    <p:extLst>
      <p:ext uri="{BB962C8B-B14F-4D97-AF65-F5344CB8AC3E}">
        <p14:creationId xmlns:p14="http://schemas.microsoft.com/office/powerpoint/2010/main" val="1530885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Staff/Transitional</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423937F9-3AA2-4E18-8D74-27A6253EC638}" type="slidenum">
              <a:rPr lang="en-US" smtClean="0"/>
              <a:t>41</a:t>
            </a:fld>
            <a:endParaRPr lang="en-US"/>
          </a:p>
        </p:txBody>
      </p:sp>
    </p:spTree>
    <p:extLst>
      <p:ext uri="{BB962C8B-B14F-4D97-AF65-F5344CB8AC3E}">
        <p14:creationId xmlns:p14="http://schemas.microsoft.com/office/powerpoint/2010/main" val="3897938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Staff/Transitional</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423937F9-3AA2-4E18-8D74-27A6253EC638}" type="slidenum">
              <a:rPr lang="en-US" smtClean="0"/>
              <a:t>42</a:t>
            </a:fld>
            <a:endParaRPr lang="en-US"/>
          </a:p>
        </p:txBody>
      </p:sp>
    </p:spTree>
    <p:extLst>
      <p:ext uri="{BB962C8B-B14F-4D97-AF65-F5344CB8AC3E}">
        <p14:creationId xmlns:p14="http://schemas.microsoft.com/office/powerpoint/2010/main" val="1639858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Staff/Transitional</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423937F9-3AA2-4E18-8D74-27A6253EC638}" type="slidenum">
              <a:rPr lang="en-US" smtClean="0"/>
              <a:t>44</a:t>
            </a:fld>
            <a:endParaRPr lang="en-US"/>
          </a:p>
        </p:txBody>
      </p:sp>
    </p:spTree>
    <p:extLst>
      <p:ext uri="{BB962C8B-B14F-4D97-AF65-F5344CB8AC3E}">
        <p14:creationId xmlns:p14="http://schemas.microsoft.com/office/powerpoint/2010/main" val="2392277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Staff/Transitional</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423937F9-3AA2-4E18-8D74-27A6253EC638}" type="slidenum">
              <a:rPr lang="en-US" smtClean="0"/>
              <a:t>45</a:t>
            </a:fld>
            <a:endParaRPr lang="en-US"/>
          </a:p>
        </p:txBody>
      </p:sp>
    </p:spTree>
    <p:extLst>
      <p:ext uri="{BB962C8B-B14F-4D97-AF65-F5344CB8AC3E}">
        <p14:creationId xmlns:p14="http://schemas.microsoft.com/office/powerpoint/2010/main" val="3277935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Staff/Transitional</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423937F9-3AA2-4E18-8D74-27A6253EC638}" type="slidenum">
              <a:rPr lang="en-US" smtClean="0"/>
              <a:t>7</a:t>
            </a:fld>
            <a:endParaRPr lang="en-US"/>
          </a:p>
        </p:txBody>
      </p:sp>
    </p:spTree>
    <p:extLst>
      <p:ext uri="{BB962C8B-B14F-4D97-AF65-F5344CB8AC3E}">
        <p14:creationId xmlns:p14="http://schemas.microsoft.com/office/powerpoint/2010/main" val="2217166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Staff/Transitional</a:t>
            </a:r>
          </a:p>
        </p:txBody>
      </p:sp>
      <p:sp>
        <p:nvSpPr>
          <p:cNvPr id="4" name="Date Placeholder 3"/>
          <p:cNvSpPr>
            <a:spLocks noGrp="1"/>
          </p:cNvSpPr>
          <p:nvPr>
            <p:ph type="dt" idx="10"/>
          </p:nvPr>
        </p:nvSpPr>
        <p:spPr/>
        <p:txBody>
          <a:bodyPr/>
          <a:lstStyle/>
          <a:p>
            <a:endParaRPr lang="en-US">
              <a:solidFill>
                <a:prstClr val="black"/>
              </a:solidFill>
            </a:endParaRPr>
          </a:p>
        </p:txBody>
      </p:sp>
      <p:sp>
        <p:nvSpPr>
          <p:cNvPr id="5" name="Slide Number Placeholder 4"/>
          <p:cNvSpPr>
            <a:spLocks noGrp="1"/>
          </p:cNvSpPr>
          <p:nvPr>
            <p:ph type="sldNum" sz="quarter" idx="11"/>
          </p:nvPr>
        </p:nvSpPr>
        <p:spPr/>
        <p:txBody>
          <a:bodyPr/>
          <a:lstStyle/>
          <a:p>
            <a:fld id="{423937F9-3AA2-4E18-8D74-27A6253EC638}"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650155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Staff/Transitional</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423937F9-3AA2-4E18-8D74-27A6253EC638}" type="slidenum">
              <a:rPr lang="en-US" smtClean="0"/>
              <a:t>17</a:t>
            </a:fld>
            <a:endParaRPr lang="en-US"/>
          </a:p>
        </p:txBody>
      </p:sp>
    </p:spTree>
    <p:extLst>
      <p:ext uri="{BB962C8B-B14F-4D97-AF65-F5344CB8AC3E}">
        <p14:creationId xmlns:p14="http://schemas.microsoft.com/office/powerpoint/2010/main" val="4104788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Staff/Transitional</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423937F9-3AA2-4E18-8D74-27A6253EC638}" type="slidenum">
              <a:rPr lang="en-US" smtClean="0"/>
              <a:t>18</a:t>
            </a:fld>
            <a:endParaRPr lang="en-US"/>
          </a:p>
        </p:txBody>
      </p:sp>
    </p:spTree>
    <p:extLst>
      <p:ext uri="{BB962C8B-B14F-4D97-AF65-F5344CB8AC3E}">
        <p14:creationId xmlns:p14="http://schemas.microsoft.com/office/powerpoint/2010/main" val="449523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Staff/Transitional</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423937F9-3AA2-4E18-8D74-27A6253EC638}" type="slidenum">
              <a:rPr lang="en-US" smtClean="0"/>
              <a:t>21</a:t>
            </a:fld>
            <a:endParaRPr lang="en-US"/>
          </a:p>
        </p:txBody>
      </p:sp>
    </p:spTree>
    <p:extLst>
      <p:ext uri="{BB962C8B-B14F-4D97-AF65-F5344CB8AC3E}">
        <p14:creationId xmlns:p14="http://schemas.microsoft.com/office/powerpoint/2010/main" val="2315155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Staff/Transitional</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423937F9-3AA2-4E18-8D74-27A6253EC638}" type="slidenum">
              <a:rPr lang="en-US" smtClean="0"/>
              <a:t>22</a:t>
            </a:fld>
            <a:endParaRPr lang="en-US"/>
          </a:p>
        </p:txBody>
      </p:sp>
    </p:spTree>
    <p:extLst>
      <p:ext uri="{BB962C8B-B14F-4D97-AF65-F5344CB8AC3E}">
        <p14:creationId xmlns:p14="http://schemas.microsoft.com/office/powerpoint/2010/main" val="534925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Below a screenshot of the application deadline change form that is located as a category in helpdesk request submission page here http://www.uh.edu/graduate-school/contact-us/ .</a:t>
            </a:r>
          </a:p>
          <a:p>
            <a:r>
              <a:rPr lang="en-US" dirty="0" smtClean="0"/>
              <a:t>The category is located at the very bottom of the drop down menu under ‘UH Faculty and Staff Requests’.</a:t>
            </a:r>
          </a:p>
          <a:p>
            <a:r>
              <a:rPr lang="en-US" dirty="0" smtClean="0"/>
              <a:t>The form ask for Program/Plan code, Application Type (Dom, Intl or Both) and whether they want to have the deadlines published on the UHGS website.</a:t>
            </a:r>
          </a:p>
          <a:p>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423937F9-3AA2-4E18-8D74-27A6253EC638}" type="slidenum">
              <a:rPr lang="en-US" smtClean="0"/>
              <a:t>28</a:t>
            </a:fld>
            <a:endParaRPr lang="en-US"/>
          </a:p>
        </p:txBody>
      </p:sp>
    </p:spTree>
    <p:extLst>
      <p:ext uri="{BB962C8B-B14F-4D97-AF65-F5344CB8AC3E}">
        <p14:creationId xmlns:p14="http://schemas.microsoft.com/office/powerpoint/2010/main" val="3835297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Staff/Transitional</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423937F9-3AA2-4E18-8D74-27A6253EC638}" type="slidenum">
              <a:rPr lang="en-US" smtClean="0"/>
              <a:t>29</a:t>
            </a:fld>
            <a:endParaRPr lang="en-US"/>
          </a:p>
        </p:txBody>
      </p:sp>
    </p:spTree>
    <p:extLst>
      <p:ext uri="{BB962C8B-B14F-4D97-AF65-F5344CB8AC3E}">
        <p14:creationId xmlns:p14="http://schemas.microsoft.com/office/powerpoint/2010/main" val="446954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lumMod val="95000"/>
          </a:schemeClr>
        </a:solidFill>
        <a:effectLst/>
      </p:bgPr>
    </p:bg>
    <p:spTree>
      <p:nvGrpSpPr>
        <p:cNvPr id="1" name=""/>
        <p:cNvGrpSpPr/>
        <p:nvPr/>
      </p:nvGrpSpPr>
      <p:grpSpPr>
        <a:xfrm>
          <a:off x="0" y="0"/>
          <a:ext cx="0" cy="0"/>
          <a:chOff x="0" y="0"/>
          <a:chExt cx="0" cy="0"/>
        </a:xfrm>
      </p:grpSpPr>
      <p:sp>
        <p:nvSpPr>
          <p:cNvPr id="7" name="Freeform 6"/>
          <p:cNvSpPr>
            <a:spLocks/>
          </p:cNvSpPr>
          <p:nvPr userDrawn="1"/>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rgbClr val="C8102E">
              <a:alpha val="97000"/>
            </a:srgb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a:solidFill>
                <a:prstClr val="white"/>
              </a:solidFill>
            </a:endParaRPr>
          </a:p>
        </p:txBody>
      </p:sp>
      <p:sp>
        <p:nvSpPr>
          <p:cNvPr id="8" name="Freeform 7"/>
          <p:cNvSpPr>
            <a:spLocks/>
          </p:cNvSpPr>
          <p:nvPr userDrawn="1"/>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rgbClr val="9E2A2F">
              <a:alpha val="94000"/>
            </a:srgb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a:solidFill>
                <a:prstClr val="white"/>
              </a:solidFill>
            </a:endParaRPr>
          </a:p>
        </p:txBody>
      </p:sp>
      <p:sp>
        <p:nvSpPr>
          <p:cNvPr id="2" name="Title 1"/>
          <p:cNvSpPr>
            <a:spLocks noGrp="1"/>
          </p:cNvSpPr>
          <p:nvPr>
            <p:ph type="ctrTitle"/>
          </p:nvPr>
        </p:nvSpPr>
        <p:spPr>
          <a:xfrm>
            <a:off x="685800" y="2130425"/>
            <a:ext cx="7086600" cy="1470025"/>
          </a:xfrm>
        </p:spPr>
        <p:txBody>
          <a:bodyPr/>
          <a:lstStyle>
            <a:lvl1pPr algn="r">
              <a:defRPr b="1">
                <a:solidFill>
                  <a:srgbClr val="54585A"/>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733800"/>
            <a:ext cx="6400800" cy="1752600"/>
          </a:xfrm>
        </p:spPr>
        <p:txBody>
          <a:bodyPr>
            <a:normAutofit/>
          </a:bodyPr>
          <a:lstStyle>
            <a:lvl1pPr marL="0" indent="0" algn="r">
              <a:buNone/>
              <a:defRPr sz="2400">
                <a:solidFill>
                  <a:srgbClr val="C8102E"/>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00305931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94D2C2-38F2-4D44-8941-F9226CAE0B22}" type="datetimeFigureOut">
              <a:rPr lang="en-US" smtClean="0"/>
              <a:t>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5EBC93-49DB-4025-BC4F-07436E4DA1BB}" type="slidenum">
              <a:rPr lang="en-US" smtClean="0"/>
              <a:t>‹#›</a:t>
            </a:fld>
            <a:endParaRPr lang="en-US"/>
          </a:p>
        </p:txBody>
      </p:sp>
    </p:spTree>
    <p:extLst>
      <p:ext uri="{BB962C8B-B14F-4D97-AF65-F5344CB8AC3E}">
        <p14:creationId xmlns:p14="http://schemas.microsoft.com/office/powerpoint/2010/main" val="110681629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94D2C2-38F2-4D44-8941-F9226CAE0B22}" type="datetimeFigureOut">
              <a:rPr lang="en-US" smtClean="0"/>
              <a:t>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5EBC93-49DB-4025-BC4F-07436E4DA1BB}" type="slidenum">
              <a:rPr lang="en-US" smtClean="0"/>
              <a:t>‹#›</a:t>
            </a:fld>
            <a:endParaRPr lang="en-US"/>
          </a:p>
        </p:txBody>
      </p:sp>
    </p:spTree>
    <p:extLst>
      <p:ext uri="{BB962C8B-B14F-4D97-AF65-F5344CB8AC3E}">
        <p14:creationId xmlns:p14="http://schemas.microsoft.com/office/powerpoint/2010/main" val="416910927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lumMod val="95000"/>
          </a:schemeClr>
        </a:solidFill>
        <a:effectLst/>
      </p:bgPr>
    </p:bg>
    <p:spTree>
      <p:nvGrpSpPr>
        <p:cNvPr id="1" name=""/>
        <p:cNvGrpSpPr/>
        <p:nvPr/>
      </p:nvGrpSpPr>
      <p:grpSpPr>
        <a:xfrm>
          <a:off x="0" y="0"/>
          <a:ext cx="0" cy="0"/>
          <a:chOff x="0" y="0"/>
          <a:chExt cx="0" cy="0"/>
        </a:xfrm>
      </p:grpSpPr>
      <p:grpSp>
        <p:nvGrpSpPr>
          <p:cNvPr id="9" name="Group 8"/>
          <p:cNvGrpSpPr/>
          <p:nvPr userDrawn="1"/>
        </p:nvGrpSpPr>
        <p:grpSpPr>
          <a:xfrm>
            <a:off x="0" y="0"/>
            <a:ext cx="9144000" cy="6858000"/>
            <a:chOff x="0" y="0"/>
            <a:chExt cx="9144000" cy="6858000"/>
          </a:xfrm>
        </p:grpSpPr>
        <p:sp>
          <p:nvSpPr>
            <p:cNvPr id="7" name="Freeform 6"/>
            <p:cNvSpPr>
              <a:spLocks/>
            </p:cNvSpPr>
            <p:nvPr userDrawn="1"/>
          </p:nvSpPr>
          <p:spPr bwMode="auto">
            <a:xfrm rot="10800000">
              <a:off x="0" y="0"/>
              <a:ext cx="9144000" cy="685800"/>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rgbClr val="C8102E">
                <a:alpha val="97000"/>
              </a:srgb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a:solidFill>
                  <a:prstClr val="white"/>
                </a:solidFill>
              </a:endParaRPr>
            </a:p>
          </p:txBody>
        </p:sp>
        <p:sp>
          <p:nvSpPr>
            <p:cNvPr id="8" name="Freeform 7"/>
            <p:cNvSpPr>
              <a:spLocks/>
            </p:cNvSpPr>
            <p:nvPr userDrawn="1"/>
          </p:nvSpPr>
          <p:spPr bwMode="auto">
            <a:xfrm rot="10800000">
              <a:off x="0" y="0"/>
              <a:ext cx="685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rgbClr val="9E2A2F">
                <a:alpha val="94000"/>
              </a:srgb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dirty="0">
                <a:solidFill>
                  <a:prstClr val="white"/>
                </a:solidFill>
              </a:endParaRPr>
            </a:p>
          </p:txBody>
        </p:sp>
      </p:grpSp>
      <p:sp>
        <p:nvSpPr>
          <p:cNvPr id="2" name="Title 1"/>
          <p:cNvSpPr>
            <a:spLocks noGrp="1"/>
          </p:cNvSpPr>
          <p:nvPr>
            <p:ph type="title"/>
          </p:nvPr>
        </p:nvSpPr>
        <p:spPr/>
        <p:txBody>
          <a:bodyPr/>
          <a:lstStyle>
            <a:lvl1pPr>
              <a:defRPr>
                <a:solidFill>
                  <a:srgbClr val="54585A"/>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lgn="ctr">
              <a:defRPr>
                <a:latin typeface="Century Gothic" panose="020B0502020202020204" pitchFamily="34" charset="0"/>
              </a:defRPr>
            </a:lvl1pPr>
          </a:lstStyle>
          <a:p>
            <a:fld id="{3994D2C2-38F2-4D44-8941-F9226CAE0B22}" type="datetimeFigureOut">
              <a:rPr lang="en-US" smtClean="0"/>
              <a:pPr/>
              <a:t>2/25/2020</a:t>
            </a:fld>
            <a:endParaRPr lang="en-US" dirty="0"/>
          </a:p>
        </p:txBody>
      </p:sp>
      <p:sp>
        <p:nvSpPr>
          <p:cNvPr id="5" name="Footer Placeholder 4"/>
          <p:cNvSpPr>
            <a:spLocks noGrp="1"/>
          </p:cNvSpPr>
          <p:nvPr>
            <p:ph type="ftr" sz="quarter" idx="11"/>
          </p:nvPr>
        </p:nvSpPr>
        <p:spPr/>
        <p:txBody>
          <a:bodyPr/>
          <a:lstStyle>
            <a:lvl1pPr>
              <a:defRPr>
                <a:latin typeface="Century Gothic" panose="020B0502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lgn="ctr">
              <a:defRPr>
                <a:latin typeface="Century Gothic" panose="020B0502020202020204" pitchFamily="34" charset="0"/>
              </a:defRPr>
            </a:lvl1pPr>
          </a:lstStyle>
          <a:p>
            <a:fld id="{A15EBC93-49DB-4025-BC4F-07436E4DA1BB}" type="slidenum">
              <a:rPr lang="en-US" smtClean="0"/>
              <a:pPr/>
              <a:t>‹#›</a:t>
            </a:fld>
            <a:endParaRPr lang="en-US" dirty="0"/>
          </a:p>
        </p:txBody>
      </p:sp>
    </p:spTree>
    <p:extLst>
      <p:ext uri="{BB962C8B-B14F-4D97-AF65-F5344CB8AC3E}">
        <p14:creationId xmlns:p14="http://schemas.microsoft.com/office/powerpoint/2010/main" val="135865135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lumMod val="95000"/>
          </a:schemeClr>
        </a:solidFill>
        <a:effectLst/>
      </p:bgPr>
    </p:bg>
    <p:spTree>
      <p:nvGrpSpPr>
        <p:cNvPr id="1" name=""/>
        <p:cNvGrpSpPr/>
        <p:nvPr/>
      </p:nvGrpSpPr>
      <p:grpSpPr>
        <a:xfrm>
          <a:off x="0" y="0"/>
          <a:ext cx="0" cy="0"/>
          <a:chOff x="0" y="0"/>
          <a:chExt cx="0" cy="0"/>
        </a:xfrm>
      </p:grpSpPr>
      <p:sp>
        <p:nvSpPr>
          <p:cNvPr id="7" name="Freeform 6"/>
          <p:cNvSpPr>
            <a:spLocks/>
          </p:cNvSpPr>
          <p:nvPr userDrawn="1"/>
        </p:nvSpPr>
        <p:spPr bwMode="auto">
          <a:xfrm>
            <a:off x="0" y="4876800"/>
            <a:ext cx="9144000" cy="1988288"/>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rgbClr val="C8102E">
              <a:alpha val="97000"/>
            </a:srgb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a:solidFill>
                <a:prstClr val="white"/>
              </a:solidFill>
            </a:endParaRPr>
          </a:p>
        </p:txBody>
      </p:sp>
      <p:sp>
        <p:nvSpPr>
          <p:cNvPr id="8" name="Freeform 7"/>
          <p:cNvSpPr>
            <a:spLocks/>
          </p:cNvSpPr>
          <p:nvPr userDrawn="1"/>
        </p:nvSpPr>
        <p:spPr bwMode="auto">
          <a:xfrm>
            <a:off x="7772400" y="0"/>
            <a:ext cx="13716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rgbClr val="9E2A2F">
              <a:alpha val="94000"/>
            </a:srgb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a:solidFill>
                <a:prstClr val="white"/>
              </a:solidFill>
            </a:endParaRPr>
          </a:p>
        </p:txBody>
      </p:sp>
      <p:sp>
        <p:nvSpPr>
          <p:cNvPr id="2" name="Title 1"/>
          <p:cNvSpPr>
            <a:spLocks noGrp="1"/>
          </p:cNvSpPr>
          <p:nvPr>
            <p:ph type="title"/>
          </p:nvPr>
        </p:nvSpPr>
        <p:spPr>
          <a:xfrm>
            <a:off x="722313" y="4406900"/>
            <a:ext cx="7772400" cy="1362075"/>
          </a:xfrm>
        </p:spPr>
        <p:txBody>
          <a:bodyPr anchor="t">
            <a:normAutofit/>
          </a:bodyPr>
          <a:lstStyle>
            <a:lvl1pPr algn="l">
              <a:defRPr sz="3600" b="1" cap="all">
                <a:solidFill>
                  <a:srgbClr val="54585A"/>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latin typeface="Century Gothic" panose="020B0502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09665271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solidFill>
                  <a:srgbClr val="54585A"/>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ln>
            <a:noFill/>
          </a:ln>
        </p:spPr>
        <p:txBody>
          <a:bodyPr/>
          <a:lstStyle>
            <a:lvl1pPr>
              <a:defRPr sz="2800">
                <a:solidFill>
                  <a:schemeClr val="tx1"/>
                </a:solidFill>
                <a:latin typeface="Century Gothic" panose="020B0502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
        <p:nvSpPr>
          <p:cNvPr id="4" name="Content Placeholder 3"/>
          <p:cNvSpPr>
            <a:spLocks noGrp="1"/>
          </p:cNvSpPr>
          <p:nvPr>
            <p:ph sz="half" idx="2"/>
          </p:nvPr>
        </p:nvSpPr>
        <p:spPr>
          <a:xfrm>
            <a:off x="4648200" y="1600200"/>
            <a:ext cx="4038600" cy="4525963"/>
          </a:xfrm>
        </p:spPr>
        <p:txBody>
          <a:bodyPr anchor="ctr"/>
          <a:lstStyle>
            <a:lvl1pPr marL="0" indent="0">
              <a:lnSpc>
                <a:spcPct val="150000"/>
              </a:lnSpc>
              <a:buNone/>
              <a:defRPr sz="2800">
                <a:solidFill>
                  <a:schemeClr val="tx1"/>
                </a:solidFill>
                <a:latin typeface="Century Gothic" panose="020B0502020202020204" pitchFamily="34" charset="0"/>
              </a:defRPr>
            </a:lvl1pPr>
            <a:lvl2pPr>
              <a:lnSpc>
                <a:spcPct val="150000"/>
              </a:lnSpc>
              <a:defRPr sz="2400">
                <a:solidFill>
                  <a:schemeClr val="tx1"/>
                </a:solidFill>
                <a:latin typeface="Century Gothic" panose="020B0502020202020204" pitchFamily="34" charset="0"/>
              </a:defRPr>
            </a:lvl2pPr>
            <a:lvl3pPr>
              <a:lnSpc>
                <a:spcPct val="150000"/>
              </a:lnSpc>
              <a:defRPr sz="2000">
                <a:solidFill>
                  <a:schemeClr val="tx1"/>
                </a:solidFill>
                <a:latin typeface="Century Gothic" panose="020B0502020202020204" pitchFamily="34" charset="0"/>
              </a:defRPr>
            </a:lvl3pPr>
            <a:lvl4pPr>
              <a:lnSpc>
                <a:spcPct val="150000"/>
              </a:lnSpc>
              <a:defRPr sz="1800">
                <a:solidFill>
                  <a:schemeClr val="tx1"/>
                </a:solidFill>
                <a:latin typeface="Century Gothic" panose="020B0502020202020204" pitchFamily="34" charset="0"/>
              </a:defRPr>
            </a:lvl4pPr>
            <a:lvl5pPr>
              <a:lnSpc>
                <a:spcPct val="150000"/>
              </a:lnSpc>
              <a:defRPr sz="1800">
                <a:solidFill>
                  <a:schemeClr val="tx1"/>
                </a:solidFill>
                <a:latin typeface="Century Gothic" panose="020B0502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lgn="ctr">
              <a:defRPr>
                <a:latin typeface="Century Gothic" panose="020B0502020202020204" pitchFamily="34" charset="0"/>
              </a:defRPr>
            </a:lvl1pPr>
          </a:lstStyle>
          <a:p>
            <a:fld id="{3994D2C2-38F2-4D44-8941-F9226CAE0B22}" type="datetimeFigureOut">
              <a:rPr lang="en-US" smtClean="0"/>
              <a:pPr/>
              <a:t>2/25/2020</a:t>
            </a:fld>
            <a:endParaRPr lang="en-US" dirty="0"/>
          </a:p>
        </p:txBody>
      </p:sp>
      <p:sp>
        <p:nvSpPr>
          <p:cNvPr id="6" name="Footer Placeholder 5"/>
          <p:cNvSpPr>
            <a:spLocks noGrp="1"/>
          </p:cNvSpPr>
          <p:nvPr>
            <p:ph type="ftr" sz="quarter" idx="11"/>
          </p:nvPr>
        </p:nvSpPr>
        <p:spPr/>
        <p:txBody>
          <a:bodyPr/>
          <a:lstStyle>
            <a:lvl1pPr>
              <a:defRPr>
                <a:solidFill>
                  <a:srgbClr val="54585A"/>
                </a:solidFill>
                <a:latin typeface="Century Gothic" panose="020B0502020202020204" pitchFamily="34" charset="0"/>
              </a:defRPr>
            </a:lvl1pPr>
          </a:lstStyle>
          <a:p>
            <a:endParaRPr lang="en-US" dirty="0"/>
          </a:p>
        </p:txBody>
      </p:sp>
      <p:grpSp>
        <p:nvGrpSpPr>
          <p:cNvPr id="8" name="Group 7"/>
          <p:cNvGrpSpPr/>
          <p:nvPr userDrawn="1"/>
        </p:nvGrpSpPr>
        <p:grpSpPr>
          <a:xfrm>
            <a:off x="0" y="0"/>
            <a:ext cx="9144000" cy="6858000"/>
            <a:chOff x="0" y="0"/>
            <a:chExt cx="9144000" cy="6858000"/>
          </a:xfrm>
        </p:grpSpPr>
        <p:sp>
          <p:nvSpPr>
            <p:cNvPr id="9" name="Freeform 8"/>
            <p:cNvSpPr>
              <a:spLocks/>
            </p:cNvSpPr>
            <p:nvPr userDrawn="1"/>
          </p:nvSpPr>
          <p:spPr bwMode="auto">
            <a:xfrm rot="10800000">
              <a:off x="0" y="0"/>
              <a:ext cx="9144000" cy="685800"/>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rgbClr val="C8102E">
                <a:alpha val="97000"/>
              </a:srgb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a:solidFill>
                  <a:prstClr val="white"/>
                </a:solidFill>
              </a:endParaRPr>
            </a:p>
          </p:txBody>
        </p:sp>
        <p:sp>
          <p:nvSpPr>
            <p:cNvPr id="10" name="Freeform 9"/>
            <p:cNvSpPr>
              <a:spLocks/>
            </p:cNvSpPr>
            <p:nvPr userDrawn="1"/>
          </p:nvSpPr>
          <p:spPr bwMode="auto">
            <a:xfrm rot="10800000">
              <a:off x="0" y="0"/>
              <a:ext cx="685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rgbClr val="9E2A2F">
                <a:alpha val="94000"/>
              </a:srgb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dirty="0">
                <a:solidFill>
                  <a:prstClr val="white"/>
                </a:solidFill>
              </a:endParaRPr>
            </a:p>
          </p:txBody>
        </p:sp>
      </p:grpSp>
      <p:sp>
        <p:nvSpPr>
          <p:cNvPr id="7" name="Slide Number Placeholder 6"/>
          <p:cNvSpPr>
            <a:spLocks noGrp="1"/>
          </p:cNvSpPr>
          <p:nvPr>
            <p:ph type="sldNum" sz="quarter" idx="12"/>
          </p:nvPr>
        </p:nvSpPr>
        <p:spPr/>
        <p:txBody>
          <a:bodyPr/>
          <a:lstStyle>
            <a:lvl1pPr algn="ctr">
              <a:defRPr>
                <a:solidFill>
                  <a:srgbClr val="54585A"/>
                </a:solidFill>
                <a:latin typeface="Century Gothic" panose="020B0502020202020204" pitchFamily="34" charset="0"/>
              </a:defRPr>
            </a:lvl1pPr>
          </a:lstStyle>
          <a:p>
            <a:fld id="{A15EBC93-49DB-4025-BC4F-07436E4DA1BB}" type="slidenum">
              <a:rPr lang="en-US" smtClean="0"/>
              <a:pPr/>
              <a:t>‹#›</a:t>
            </a:fld>
            <a:endParaRPr lang="en-US" dirty="0"/>
          </a:p>
        </p:txBody>
      </p:sp>
    </p:spTree>
    <p:extLst>
      <p:ext uri="{BB962C8B-B14F-4D97-AF65-F5344CB8AC3E}">
        <p14:creationId xmlns:p14="http://schemas.microsoft.com/office/powerpoint/2010/main" val="330600361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lumMod val="95000"/>
          </a:schemeClr>
        </a:solidFill>
        <a:effectLst/>
      </p:bgPr>
    </p:bg>
    <p:spTree>
      <p:nvGrpSpPr>
        <p:cNvPr id="1" name=""/>
        <p:cNvGrpSpPr/>
        <p:nvPr/>
      </p:nvGrpSpPr>
      <p:grpSpPr>
        <a:xfrm>
          <a:off x="0" y="0"/>
          <a:ext cx="0" cy="0"/>
          <a:chOff x="0" y="0"/>
          <a:chExt cx="0" cy="0"/>
        </a:xfrm>
      </p:grpSpPr>
      <p:grpSp>
        <p:nvGrpSpPr>
          <p:cNvPr id="10" name="Group 9"/>
          <p:cNvGrpSpPr/>
          <p:nvPr userDrawn="1"/>
        </p:nvGrpSpPr>
        <p:grpSpPr>
          <a:xfrm>
            <a:off x="0" y="0"/>
            <a:ext cx="9144000" cy="6858000"/>
            <a:chOff x="0" y="0"/>
            <a:chExt cx="9144000" cy="6858000"/>
          </a:xfrm>
        </p:grpSpPr>
        <p:sp>
          <p:nvSpPr>
            <p:cNvPr id="11" name="Freeform 10"/>
            <p:cNvSpPr>
              <a:spLocks/>
            </p:cNvSpPr>
            <p:nvPr userDrawn="1"/>
          </p:nvSpPr>
          <p:spPr bwMode="auto">
            <a:xfrm rot="10800000">
              <a:off x="0" y="0"/>
              <a:ext cx="9144000" cy="685800"/>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rgbClr val="C8102E">
                <a:alpha val="97000"/>
              </a:srgb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a:solidFill>
                  <a:prstClr val="white"/>
                </a:solidFill>
              </a:endParaRPr>
            </a:p>
          </p:txBody>
        </p:sp>
        <p:sp>
          <p:nvSpPr>
            <p:cNvPr id="12" name="Freeform 11"/>
            <p:cNvSpPr>
              <a:spLocks/>
            </p:cNvSpPr>
            <p:nvPr userDrawn="1"/>
          </p:nvSpPr>
          <p:spPr bwMode="auto">
            <a:xfrm rot="10800000">
              <a:off x="0" y="0"/>
              <a:ext cx="685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rgbClr val="9E2A2F">
                <a:alpha val="94000"/>
              </a:srgb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dirty="0">
                <a:solidFill>
                  <a:prstClr val="white"/>
                </a:solidFill>
              </a:endParaRPr>
            </a:p>
          </p:txBody>
        </p:sp>
      </p:grpSp>
      <p:sp>
        <p:nvSpPr>
          <p:cNvPr id="2" name="Title 1"/>
          <p:cNvSpPr>
            <a:spLocks noGrp="1"/>
          </p:cNvSpPr>
          <p:nvPr>
            <p:ph type="title"/>
          </p:nvPr>
        </p:nvSpPr>
        <p:spPr/>
        <p:txBody>
          <a:bodyPr/>
          <a:lstStyle>
            <a:lvl1pPr>
              <a:defRPr>
                <a:solidFill>
                  <a:srgbClr val="54585A"/>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entury Gothic" panose="020B0502020202020204" pitchFamily="34" charset="0"/>
              </a:defRPr>
            </a:lvl1pPr>
            <a:lvl2pPr>
              <a:defRPr sz="2000">
                <a:latin typeface="Century Gothic" panose="020B0502020202020204" pitchFamily="34" charset="0"/>
              </a:defRPr>
            </a:lvl2pPr>
            <a:lvl3pPr>
              <a:defRPr sz="1800">
                <a:latin typeface="Century Gothic" panose="020B0502020202020204" pitchFamily="34" charset="0"/>
              </a:defRPr>
            </a:lvl3pPr>
            <a:lvl4pPr>
              <a:defRPr sz="1600">
                <a:latin typeface="Century Gothic" panose="020B0502020202020204" pitchFamily="34" charset="0"/>
              </a:defRPr>
            </a:lvl4pPr>
            <a:lvl5pPr>
              <a:defRPr sz="1600">
                <a:latin typeface="Century Gothic" panose="020B0502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entury Gothic" panose="020B0502020202020204" pitchFamily="34" charset="0"/>
              </a:defRPr>
            </a:lvl1pPr>
            <a:lvl2pPr>
              <a:defRPr sz="2000">
                <a:latin typeface="Century Gothic" panose="020B0502020202020204" pitchFamily="34" charset="0"/>
              </a:defRPr>
            </a:lvl2pPr>
            <a:lvl3pPr>
              <a:defRPr sz="1800">
                <a:latin typeface="Century Gothic" panose="020B0502020202020204" pitchFamily="34" charset="0"/>
              </a:defRPr>
            </a:lvl3pPr>
            <a:lvl4pPr>
              <a:defRPr sz="1600">
                <a:latin typeface="Century Gothic" panose="020B0502020202020204" pitchFamily="34" charset="0"/>
              </a:defRPr>
            </a:lvl4pPr>
            <a:lvl5pPr>
              <a:defRPr sz="1600">
                <a:latin typeface="Century Gothic" panose="020B0502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algn="ctr">
              <a:defRPr>
                <a:latin typeface="Century Gothic" panose="020B0502020202020204" pitchFamily="34" charset="0"/>
              </a:defRPr>
            </a:lvl1pPr>
          </a:lstStyle>
          <a:p>
            <a:fld id="{3994D2C2-38F2-4D44-8941-F9226CAE0B22}" type="datetimeFigureOut">
              <a:rPr lang="en-US" smtClean="0"/>
              <a:pPr/>
              <a:t>2/25/2020</a:t>
            </a:fld>
            <a:endParaRPr lang="en-US" dirty="0"/>
          </a:p>
        </p:txBody>
      </p:sp>
      <p:sp>
        <p:nvSpPr>
          <p:cNvPr id="8" name="Footer Placeholder 7"/>
          <p:cNvSpPr>
            <a:spLocks noGrp="1"/>
          </p:cNvSpPr>
          <p:nvPr>
            <p:ph type="ftr" sz="quarter" idx="11"/>
          </p:nvPr>
        </p:nvSpPr>
        <p:spPr/>
        <p:txBody>
          <a:bodyPr/>
          <a:lstStyle>
            <a:lvl1pPr>
              <a:defRPr>
                <a:solidFill>
                  <a:srgbClr val="54585A"/>
                </a:solidFill>
                <a:latin typeface="Century Gothic" panose="020B050202020202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lgn="ctr">
              <a:defRPr>
                <a:latin typeface="Century Gothic" panose="020B0502020202020204" pitchFamily="34" charset="0"/>
              </a:defRPr>
            </a:lvl1pPr>
          </a:lstStyle>
          <a:p>
            <a:fld id="{A15EBC93-49DB-4025-BC4F-07436E4DA1BB}" type="slidenum">
              <a:rPr lang="en-US" smtClean="0"/>
              <a:pPr/>
              <a:t>‹#›</a:t>
            </a:fld>
            <a:endParaRPr lang="en-US" dirty="0"/>
          </a:p>
        </p:txBody>
      </p:sp>
    </p:spTree>
    <p:extLst>
      <p:ext uri="{BB962C8B-B14F-4D97-AF65-F5344CB8AC3E}">
        <p14:creationId xmlns:p14="http://schemas.microsoft.com/office/powerpoint/2010/main" val="210183666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94D2C2-38F2-4D44-8941-F9226CAE0B22}" type="datetimeFigureOut">
              <a:rPr lang="en-US" smtClean="0"/>
              <a:t>2/25/2020</a:t>
            </a:fld>
            <a:endParaRPr lang="en-US"/>
          </a:p>
        </p:txBody>
      </p:sp>
      <p:sp>
        <p:nvSpPr>
          <p:cNvPr id="4" name="Footer Placeholder 3"/>
          <p:cNvSpPr>
            <a:spLocks noGrp="1"/>
          </p:cNvSpPr>
          <p:nvPr>
            <p:ph type="ftr" sz="quarter" idx="11"/>
          </p:nvPr>
        </p:nvSpPr>
        <p:spPr/>
        <p:txBody>
          <a:bodyPr/>
          <a:lstStyle/>
          <a:p>
            <a:endParaRPr lang="en-US"/>
          </a:p>
        </p:txBody>
      </p:sp>
      <p:grpSp>
        <p:nvGrpSpPr>
          <p:cNvPr id="6" name="Group 5"/>
          <p:cNvGrpSpPr/>
          <p:nvPr userDrawn="1"/>
        </p:nvGrpSpPr>
        <p:grpSpPr>
          <a:xfrm>
            <a:off x="0" y="0"/>
            <a:ext cx="9144000" cy="6858000"/>
            <a:chOff x="0" y="0"/>
            <a:chExt cx="9144000" cy="6858000"/>
          </a:xfrm>
        </p:grpSpPr>
        <p:sp>
          <p:nvSpPr>
            <p:cNvPr id="7" name="Freeform 6"/>
            <p:cNvSpPr>
              <a:spLocks/>
            </p:cNvSpPr>
            <p:nvPr userDrawn="1"/>
          </p:nvSpPr>
          <p:spPr bwMode="auto">
            <a:xfrm rot="10800000">
              <a:off x="0" y="0"/>
              <a:ext cx="9144000" cy="685800"/>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rgbClr val="C8102E">
                <a:alpha val="97000"/>
              </a:srgb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a:solidFill>
                  <a:prstClr val="white"/>
                </a:solidFill>
              </a:endParaRPr>
            </a:p>
          </p:txBody>
        </p:sp>
        <p:sp>
          <p:nvSpPr>
            <p:cNvPr id="8" name="Freeform 7"/>
            <p:cNvSpPr>
              <a:spLocks/>
            </p:cNvSpPr>
            <p:nvPr userDrawn="1"/>
          </p:nvSpPr>
          <p:spPr bwMode="auto">
            <a:xfrm rot="10800000">
              <a:off x="0" y="0"/>
              <a:ext cx="685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rgbClr val="9E2A2F">
                <a:alpha val="94000"/>
              </a:srgb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dirty="0">
                <a:solidFill>
                  <a:prstClr val="white"/>
                </a:solidFill>
              </a:endParaRPr>
            </a:p>
          </p:txBody>
        </p:sp>
      </p:grpSp>
      <p:sp>
        <p:nvSpPr>
          <p:cNvPr id="5" name="Slide Number Placeholder 4"/>
          <p:cNvSpPr>
            <a:spLocks noGrp="1"/>
          </p:cNvSpPr>
          <p:nvPr>
            <p:ph type="sldNum" sz="quarter" idx="12"/>
          </p:nvPr>
        </p:nvSpPr>
        <p:spPr/>
        <p:txBody>
          <a:bodyPr/>
          <a:lstStyle/>
          <a:p>
            <a:fld id="{A15EBC93-49DB-4025-BC4F-07436E4DA1BB}" type="slidenum">
              <a:rPr lang="en-US" smtClean="0"/>
              <a:t>‹#›</a:t>
            </a:fld>
            <a:endParaRPr lang="en-US"/>
          </a:p>
        </p:txBody>
      </p:sp>
    </p:spTree>
    <p:extLst>
      <p:ext uri="{BB962C8B-B14F-4D97-AF65-F5344CB8AC3E}">
        <p14:creationId xmlns:p14="http://schemas.microsoft.com/office/powerpoint/2010/main" val="192542062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94D2C2-38F2-4D44-8941-F9226CAE0B22}" type="datetimeFigureOut">
              <a:rPr lang="en-US" smtClean="0"/>
              <a:t>2/25/2020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5EBC93-49DB-4025-BC4F-07436E4DA1BB}" type="slidenum">
              <a:rPr lang="en-US" smtClean="0"/>
              <a:t>‹#›</a:t>
            </a:fld>
            <a:endParaRPr lang="en-US"/>
          </a:p>
        </p:txBody>
      </p:sp>
    </p:spTree>
    <p:extLst>
      <p:ext uri="{BB962C8B-B14F-4D97-AF65-F5344CB8AC3E}">
        <p14:creationId xmlns:p14="http://schemas.microsoft.com/office/powerpoint/2010/main" val="192642021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94D2C2-38F2-4D44-8941-F9226CAE0B22}" type="datetimeFigureOut">
              <a:rPr lang="en-US" smtClean="0"/>
              <a:t>2/25/2020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5EBC93-49DB-4025-BC4F-07436E4DA1BB}" type="slidenum">
              <a:rPr lang="en-US" smtClean="0"/>
              <a:t>‹#›</a:t>
            </a:fld>
            <a:endParaRPr lang="en-US"/>
          </a:p>
        </p:txBody>
      </p:sp>
    </p:spTree>
    <p:extLst>
      <p:ext uri="{BB962C8B-B14F-4D97-AF65-F5344CB8AC3E}">
        <p14:creationId xmlns:p14="http://schemas.microsoft.com/office/powerpoint/2010/main" val="102680627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94D2C2-38F2-4D44-8941-F9226CAE0B22}" type="datetimeFigureOut">
              <a:rPr lang="en-US" smtClean="0"/>
              <a:t>2/25/2020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5EBC93-49DB-4025-BC4F-07436E4DA1BB}" type="slidenum">
              <a:rPr lang="en-US" smtClean="0"/>
              <a:t>‹#›</a:t>
            </a:fld>
            <a:endParaRPr lang="en-US"/>
          </a:p>
        </p:txBody>
      </p:sp>
    </p:spTree>
    <p:extLst>
      <p:ext uri="{BB962C8B-B14F-4D97-AF65-F5344CB8AC3E}">
        <p14:creationId xmlns:p14="http://schemas.microsoft.com/office/powerpoint/2010/main" val="32324406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ctr">
              <a:defRPr sz="1200">
                <a:solidFill>
                  <a:schemeClr val="tx1">
                    <a:tint val="75000"/>
                  </a:schemeClr>
                </a:solidFill>
                <a:latin typeface="Century Gothic" panose="020B0502020202020204" pitchFamily="34" charset="0"/>
              </a:defRPr>
            </a:lvl1pPr>
          </a:lstStyle>
          <a:p>
            <a:fld id="{3994D2C2-38F2-4D44-8941-F9226CAE0B22}" type="datetimeFigureOut">
              <a:rPr lang="en-US" smtClean="0"/>
              <a:pPr/>
              <a:t>2/25/2020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entury Gothic" panose="020B0502020202020204" pitchFamily="34" charset="0"/>
                <a:ea typeface="Adobe Gothic Std B" panose="020B0800000000000000" pitchFamily="34" charset="-128"/>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ctr">
              <a:defRPr sz="1200">
                <a:solidFill>
                  <a:schemeClr val="tx1">
                    <a:tint val="75000"/>
                  </a:schemeClr>
                </a:solidFill>
                <a:latin typeface="Century Gothic" panose="020B0502020202020204" pitchFamily="34" charset="0"/>
              </a:defRPr>
            </a:lvl1pPr>
          </a:lstStyle>
          <a:p>
            <a:fld id="{A15EBC93-49DB-4025-BC4F-07436E4DA1BB}" type="slidenum">
              <a:rPr lang="en-US" smtClean="0"/>
              <a:pPr/>
              <a:t>‹#›</a:t>
            </a:fld>
            <a:endParaRPr lang="en-US" dirty="0"/>
          </a:p>
        </p:txBody>
      </p:sp>
    </p:spTree>
    <p:extLst>
      <p:ext uri="{BB962C8B-B14F-4D97-AF65-F5344CB8AC3E}">
        <p14:creationId xmlns:p14="http://schemas.microsoft.com/office/powerpoint/2010/main" val="25214521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000" kern="1200" cap="all" baseline="0">
          <a:solidFill>
            <a:schemeClr val="tx1"/>
          </a:solidFill>
          <a:latin typeface="Century Gothic" panose="020B0502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uh.edu/ir/"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hyperlink" Target="http://www.uh.edu/ir/"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insidehighered.com/users/elizabeth-redden" TargetMode="External"/><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hyperlink" Target="https://www.insidehighered.com/news/2020/02/13/longer-coronavirus-crisis-persists-bigger-likely-impact-chinese-student-enrollments#.XkxxJIy5hqg.email"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hyperlink" Target="http://www.uh.edu/i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www.uh.edu/ir/"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studyinthestates.dhs.gov/2019/06/sevp-publishes-guidance-on-recruiters-and-the-form-i-20"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Welcome!</a:t>
            </a:r>
            <a:endParaRPr lang="en-US" sz="6000" b="1" dirty="0"/>
          </a:p>
        </p:txBody>
      </p:sp>
      <p:sp>
        <p:nvSpPr>
          <p:cNvPr id="5" name="Content Placeholder 4"/>
          <p:cNvSpPr>
            <a:spLocks noGrp="1"/>
          </p:cNvSpPr>
          <p:nvPr>
            <p:ph sz="half" idx="1"/>
          </p:nvPr>
        </p:nvSpPr>
        <p:spPr/>
        <p:txBody>
          <a:bodyPr>
            <a:normAutofit fontScale="92500" lnSpcReduction="10000"/>
          </a:bodyPr>
          <a:lstStyle/>
          <a:p>
            <a:pPr marL="0" indent="0">
              <a:buNone/>
            </a:pPr>
            <a:endParaRPr lang="en-US" dirty="0"/>
          </a:p>
        </p:txBody>
      </p:sp>
      <p:sp>
        <p:nvSpPr>
          <p:cNvPr id="6" name="Content Placeholder 5"/>
          <p:cNvSpPr>
            <a:spLocks noGrp="1"/>
          </p:cNvSpPr>
          <p:nvPr>
            <p:ph sz="half" idx="2"/>
          </p:nvPr>
        </p:nvSpPr>
        <p:spPr/>
        <p:txBody>
          <a:bodyPr>
            <a:normAutofit fontScale="92500" lnSpcReduction="10000"/>
          </a:bodyPr>
          <a:lstStyle/>
          <a:p>
            <a:pPr algn="ctr"/>
            <a:r>
              <a:rPr lang="en-US" sz="6000" dirty="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rPr>
              <a:t>News, Updates &amp; </a:t>
            </a:r>
            <a:r>
              <a:rPr lang="en-US" sz="6000" dirty="0" smtClean="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rPr>
              <a:t>Reminders</a:t>
            </a:r>
          </a:p>
          <a:p>
            <a:pPr algn="ctr"/>
            <a:r>
              <a:rPr lang="en-US" sz="3400" dirty="0" smtClean="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rPr>
              <a:t>FEBRUARY 25, 2020</a:t>
            </a:r>
            <a:endParaRPr lang="en-US" sz="3400" dirty="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endParaRP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8420" y="2362200"/>
            <a:ext cx="2796159" cy="242970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5960" y="6477000"/>
            <a:ext cx="5212080" cy="269093"/>
          </a:xfrm>
          <a:prstGeom prst="rect">
            <a:avLst/>
          </a:prstGeom>
        </p:spPr>
      </p:pic>
    </p:spTree>
    <p:extLst>
      <p:ext uri="{BB962C8B-B14F-4D97-AF65-F5344CB8AC3E}">
        <p14:creationId xmlns:p14="http://schemas.microsoft.com/office/powerpoint/2010/main" val="362656074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p:spPr>
        <p:txBody>
          <a:bodyPr>
            <a:normAutofit fontScale="90000"/>
          </a:bodyPr>
          <a:lstStyle/>
          <a:p>
            <a:pPr lvl="0">
              <a:spcBef>
                <a:spcPts val="0"/>
              </a:spcBef>
            </a:pPr>
            <a:r>
              <a:rPr lang="en-US" sz="6000" cap="none" dirty="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ea typeface="+mn-ea"/>
                <a:cs typeface="+mn-cs"/>
              </a:rPr>
              <a:t/>
            </a:r>
            <a:br>
              <a:rPr lang="en-US" sz="6000" cap="none" dirty="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ea typeface="+mn-ea"/>
                <a:cs typeface="+mn-cs"/>
              </a:rPr>
            </a:br>
            <a:endParaRPr lang="en-US" dirty="0"/>
          </a:p>
        </p:txBody>
      </p:sp>
      <p:sp>
        <p:nvSpPr>
          <p:cNvPr id="3" name="Content Placeholder 2"/>
          <p:cNvSpPr>
            <a:spLocks noGrp="1"/>
          </p:cNvSpPr>
          <p:nvPr>
            <p:ph sz="half" idx="2"/>
          </p:nvPr>
        </p:nvSpPr>
        <p:spPr>
          <a:xfrm>
            <a:off x="4114800" y="1600200"/>
            <a:ext cx="4572000" cy="4525963"/>
          </a:xfrm>
        </p:spPr>
        <p:txBody>
          <a:bodyPr/>
          <a:lstStyle/>
          <a:p>
            <a:pPr algn="ctr">
              <a:lnSpc>
                <a:spcPct val="100000"/>
              </a:lnSpc>
              <a:spcBef>
                <a:spcPts val="0"/>
              </a:spcBef>
            </a:pPr>
            <a:r>
              <a:rPr lang="en-US" sz="3600" b="1" dirty="0" smtClean="0">
                <a:effectLst>
                  <a:outerShdw blurRad="38100" dist="38100" dir="2700000" algn="tl">
                    <a:srgbClr val="000000">
                      <a:alpha val="43137"/>
                    </a:srgbClr>
                  </a:outerShdw>
                </a:effectLst>
                <a:latin typeface="Franklin Gothic Medium" panose="020B0603020102020204" pitchFamily="34" charset="0"/>
              </a:rPr>
              <a:t>Mariel Rocha-Narvaez</a:t>
            </a:r>
          </a:p>
          <a:p>
            <a:pPr algn="ctr">
              <a:lnSpc>
                <a:spcPct val="100000"/>
              </a:lnSpc>
              <a:spcBef>
                <a:spcPts val="0"/>
              </a:spcBef>
            </a:pPr>
            <a:endParaRPr lang="en-US" sz="1100" b="1" dirty="0">
              <a:effectLst>
                <a:outerShdw blurRad="38100" dist="38100" dir="2700000" algn="tl">
                  <a:srgbClr val="000000">
                    <a:alpha val="43137"/>
                  </a:srgbClr>
                </a:outerShdw>
              </a:effectLst>
              <a:latin typeface="Franklin Gothic Medium" panose="020B0603020102020204" pitchFamily="34" charset="0"/>
            </a:endParaRPr>
          </a:p>
          <a:p>
            <a:pPr algn="ctr">
              <a:lnSpc>
                <a:spcPct val="100000"/>
              </a:lnSpc>
              <a:spcBef>
                <a:spcPts val="0"/>
              </a:spcBef>
            </a:pPr>
            <a:r>
              <a:rPr lang="en-US" i="1" dirty="0" smtClean="0">
                <a:latin typeface="Franklin Gothic Book" panose="020B0503020102020204" pitchFamily="34" charset="0"/>
              </a:rPr>
              <a:t>Program Manager I, Finance/Operations Dept.</a:t>
            </a:r>
            <a:endParaRPr lang="en-US" i="1" dirty="0">
              <a:latin typeface="Franklin Gothic Book" panose="020B0503020102020204" pitchFamily="34" charset="0"/>
            </a:endParaRPr>
          </a:p>
          <a:p>
            <a:endParaRPr lang="en-US" dirty="0"/>
          </a:p>
        </p:txBody>
      </p:sp>
      <p:pic>
        <p:nvPicPr>
          <p:cNvPr id="4" name="Content Placeholder 3"/>
          <p:cNvPicPr>
            <a:picLocks noGrp="1" noChangeAspect="1"/>
          </p:cNvPicPr>
          <p:nvPr>
            <p:ph sz="half" idx="1"/>
          </p:nvPr>
        </p:nvPicPr>
        <p:blipFill>
          <a:blip r:embed="rId2"/>
          <a:stretch>
            <a:fillRect/>
          </a:stretch>
        </p:blipFill>
        <p:spPr>
          <a:xfrm>
            <a:off x="1077346" y="2649972"/>
            <a:ext cx="2798307" cy="242641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5960" y="6308724"/>
            <a:ext cx="5212080" cy="269093"/>
          </a:xfrm>
          <a:prstGeom prst="rect">
            <a:avLst/>
          </a:prstGeom>
        </p:spPr>
      </p:pic>
    </p:spTree>
    <p:extLst>
      <p:ext uri="{BB962C8B-B14F-4D97-AF65-F5344CB8AC3E}">
        <p14:creationId xmlns:p14="http://schemas.microsoft.com/office/powerpoint/2010/main" val="458989060"/>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Graduate School Fund</a:t>
            </a:r>
            <a:endParaRPr lang="en-US" dirty="0"/>
          </a:p>
        </p:txBody>
      </p:sp>
      <p:sp>
        <p:nvSpPr>
          <p:cNvPr id="3" name="Content Placeholder 2"/>
          <p:cNvSpPr>
            <a:spLocks noGrp="1"/>
          </p:cNvSpPr>
          <p:nvPr>
            <p:ph idx="1"/>
          </p:nvPr>
        </p:nvSpPr>
        <p:spPr/>
        <p:txBody>
          <a:bodyPr/>
          <a:lstStyle/>
          <a:p>
            <a:r>
              <a:rPr lang="en-US" sz="2000" dirty="0"/>
              <a:t>Items audited</a:t>
            </a:r>
          </a:p>
          <a:p>
            <a:pPr lvl="4"/>
            <a:r>
              <a:rPr lang="en-US" dirty="0"/>
              <a:t>Texas resident</a:t>
            </a:r>
          </a:p>
          <a:p>
            <a:pPr lvl="4"/>
            <a:r>
              <a:rPr lang="en-US" dirty="0"/>
              <a:t>FAFSA</a:t>
            </a:r>
          </a:p>
          <a:p>
            <a:pPr lvl="4"/>
            <a:r>
              <a:rPr lang="en-US" dirty="0"/>
              <a:t>Financial need</a:t>
            </a:r>
          </a:p>
          <a:p>
            <a:pPr lvl="4"/>
            <a:r>
              <a:rPr lang="en-US" dirty="0"/>
              <a:t>Enrolled in a minimum of 6 credit hours during Fall and Spring</a:t>
            </a:r>
          </a:p>
          <a:p>
            <a:pPr lvl="5"/>
            <a:r>
              <a:rPr lang="en-US" dirty="0">
                <a:latin typeface="Century Gothic" panose="020B0502020202020204" pitchFamily="34" charset="0"/>
              </a:rPr>
              <a:t>Prorated amounts when less than </a:t>
            </a:r>
            <a:r>
              <a:rPr lang="en-US" dirty="0" smtClean="0">
                <a:latin typeface="Century Gothic" panose="020B0502020202020204" pitchFamily="34" charset="0"/>
              </a:rPr>
              <a:t>full-time</a:t>
            </a:r>
          </a:p>
          <a:p>
            <a:pPr lvl="5"/>
            <a:r>
              <a:rPr lang="en-US" dirty="0" smtClean="0">
                <a:latin typeface="Century Gothic" panose="020B0502020202020204" pitchFamily="34" charset="0"/>
              </a:rPr>
              <a:t>Enrollment exception during graduating semester</a:t>
            </a:r>
            <a:endParaRPr lang="en-US" dirty="0">
              <a:latin typeface="Century Gothic" panose="020B0502020202020204" pitchFamily="34" charset="0"/>
            </a:endParaRPr>
          </a:p>
          <a:p>
            <a:pPr lvl="4"/>
            <a:r>
              <a:rPr lang="en-US" dirty="0"/>
              <a:t>Demonstrate Satisfactory Academic Progress</a:t>
            </a:r>
          </a:p>
          <a:p>
            <a:pPr lvl="4"/>
            <a:r>
              <a:rPr lang="en-US" dirty="0"/>
              <a:t>Not be a recipient of GTF</a:t>
            </a:r>
          </a:p>
          <a:p>
            <a:pPr marL="0" indent="0">
              <a:buNone/>
            </a:pPr>
            <a:endParaRPr lang="en-US" dirty="0"/>
          </a:p>
        </p:txBody>
      </p:sp>
    </p:spTree>
    <p:extLst>
      <p:ext uri="{BB962C8B-B14F-4D97-AF65-F5344CB8AC3E}">
        <p14:creationId xmlns:p14="http://schemas.microsoft.com/office/powerpoint/2010/main" val="762899964"/>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pPr lvl="0"/>
            <a:r>
              <a:rPr lang="en-US" dirty="0" smtClean="0"/>
              <a:t>Graduate Tuition Fellowship</a:t>
            </a:r>
            <a:endParaRPr lang="en-US" dirty="0"/>
          </a:p>
        </p:txBody>
      </p:sp>
      <p:sp>
        <p:nvSpPr>
          <p:cNvPr id="6" name="Content Placeholder 5"/>
          <p:cNvSpPr>
            <a:spLocks noGrp="1"/>
          </p:cNvSpPr>
          <p:nvPr>
            <p:ph idx="1"/>
          </p:nvPr>
        </p:nvSpPr>
        <p:spPr/>
        <p:txBody>
          <a:bodyPr>
            <a:normAutofit/>
          </a:bodyPr>
          <a:lstStyle/>
          <a:p>
            <a:pPr marL="0" indent="0" algn="ctr">
              <a:buNone/>
            </a:pPr>
            <a:endParaRPr lang="en-US" sz="6000" dirty="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endParaRPr>
          </a:p>
          <a:p>
            <a:endParaRPr lang="en-US" dirty="0"/>
          </a:p>
        </p:txBody>
      </p:sp>
      <p:sp>
        <p:nvSpPr>
          <p:cNvPr id="4" name="Content Placeholder 5"/>
          <p:cNvSpPr>
            <a:spLocks noGrp="1"/>
          </p:cNvSpPr>
          <p:nvPr/>
        </p:nvSpPr>
        <p:spPr>
          <a:xfrm>
            <a:off x="457200" y="1341437"/>
            <a:ext cx="8229600" cy="48307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solidFill>
                  <a:prstClr val="black"/>
                </a:solidFill>
              </a:rPr>
              <a:t>Items audited</a:t>
            </a:r>
          </a:p>
          <a:p>
            <a:pPr lvl="4"/>
            <a:r>
              <a:rPr lang="en-US" dirty="0">
                <a:solidFill>
                  <a:prstClr val="black"/>
                </a:solidFill>
              </a:rPr>
              <a:t>Amounts</a:t>
            </a:r>
          </a:p>
          <a:p>
            <a:pPr lvl="4"/>
            <a:r>
              <a:rPr lang="en-US" dirty="0">
                <a:solidFill>
                  <a:prstClr val="black"/>
                </a:solidFill>
              </a:rPr>
              <a:t>No waivers</a:t>
            </a:r>
          </a:p>
          <a:p>
            <a:pPr lvl="4"/>
            <a:r>
              <a:rPr lang="en-US" dirty="0">
                <a:solidFill>
                  <a:prstClr val="black"/>
                </a:solidFill>
              </a:rPr>
              <a:t>Waiver, but no GTF</a:t>
            </a:r>
          </a:p>
          <a:p>
            <a:pPr lvl="4"/>
            <a:r>
              <a:rPr lang="en-US" dirty="0">
                <a:solidFill>
                  <a:prstClr val="black"/>
                </a:solidFill>
              </a:rPr>
              <a:t>RA, not in RA/TE job code</a:t>
            </a:r>
          </a:p>
          <a:p>
            <a:pPr lvl="4"/>
            <a:r>
              <a:rPr lang="en-US" dirty="0">
                <a:solidFill>
                  <a:prstClr val="black"/>
                </a:solidFill>
              </a:rPr>
              <a:t>Free Application for Federal Student Aid (FAFSA)</a:t>
            </a:r>
          </a:p>
          <a:p>
            <a:pPr lvl="5"/>
            <a:r>
              <a:rPr lang="en-US" dirty="0">
                <a:solidFill>
                  <a:prstClr val="black"/>
                </a:solidFill>
                <a:latin typeface="Century Gothic" panose="020B0502020202020204" pitchFamily="34" charset="0"/>
              </a:rPr>
              <a:t>If eligible to complete a FAFSA, student must have a complete FAFSA on file or GTF will not disburse or will be revoked until FAFSA is on file.</a:t>
            </a:r>
          </a:p>
        </p:txBody>
      </p:sp>
    </p:spTree>
    <p:extLst>
      <p:ext uri="{BB962C8B-B14F-4D97-AF65-F5344CB8AC3E}">
        <p14:creationId xmlns:p14="http://schemas.microsoft.com/office/powerpoint/2010/main" val="2286846454"/>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a:t>Non-Resident Tuition Employment Waiver</a:t>
            </a:r>
          </a:p>
        </p:txBody>
      </p:sp>
      <p:sp>
        <p:nvSpPr>
          <p:cNvPr id="3" name="Content Placeholder 2"/>
          <p:cNvSpPr>
            <a:spLocks noGrp="1"/>
          </p:cNvSpPr>
          <p:nvPr>
            <p:ph idx="1"/>
          </p:nvPr>
        </p:nvSpPr>
        <p:spPr>
          <a:xfrm>
            <a:off x="457200" y="1722437"/>
            <a:ext cx="8229600" cy="5135563"/>
          </a:xfrm>
        </p:spPr>
        <p:txBody>
          <a:bodyPr>
            <a:normAutofit fontScale="92500" lnSpcReduction="10000"/>
          </a:bodyPr>
          <a:lstStyle/>
          <a:p>
            <a:pPr lvl="0"/>
            <a:r>
              <a:rPr lang="en-US" sz="2000" dirty="0" smtClean="0"/>
              <a:t>Summer 2020 final deadline</a:t>
            </a:r>
            <a:endParaRPr lang="en-US" sz="2000" dirty="0"/>
          </a:p>
          <a:p>
            <a:pPr lvl="4"/>
            <a:r>
              <a:rPr lang="en-US" dirty="0" smtClean="0"/>
              <a:t>Summer Mini is Monday, May 11, 2020</a:t>
            </a:r>
          </a:p>
          <a:p>
            <a:pPr lvl="4"/>
            <a:r>
              <a:rPr lang="en-US" sz="2000" dirty="0" smtClean="0"/>
              <a:t>Session 1-3 is Tuesday, June 2, 2020</a:t>
            </a:r>
          </a:p>
          <a:p>
            <a:pPr lvl="4"/>
            <a:r>
              <a:rPr lang="en-US" dirty="0" smtClean="0"/>
              <a:t>Session 4 is Tuesday, July 7, 2020</a:t>
            </a:r>
            <a:endParaRPr lang="en-US" sz="2000" dirty="0" smtClean="0"/>
          </a:p>
          <a:p>
            <a:pPr lvl="0"/>
            <a:r>
              <a:rPr lang="en-US" sz="2000" dirty="0" smtClean="0"/>
              <a:t>Check </a:t>
            </a:r>
            <a:r>
              <a:rPr lang="en-US" sz="2000" dirty="0"/>
              <a:t>the SharePoint TA/RA Waiver to make sure you are not submitting a duplicate request</a:t>
            </a:r>
          </a:p>
          <a:p>
            <a:pPr lvl="0"/>
            <a:r>
              <a:rPr lang="en-US" sz="2000" dirty="0"/>
              <a:t>Student is employed at least .50 Full-Time Equivalent (FTE)</a:t>
            </a:r>
          </a:p>
          <a:p>
            <a:pPr lvl="0"/>
            <a:r>
              <a:rPr lang="en-US" sz="2000" dirty="0"/>
              <a:t>Student is employed in one of the following graduate student job titles: Research Assistant – Tuition Eligible (RA/TE), Research Assistant (RA), Teaching Assistant (TA), Teaching Fellow (TF), Industrial Assistant (IA)</a:t>
            </a:r>
          </a:p>
          <a:p>
            <a:pPr lvl="0"/>
            <a:r>
              <a:rPr lang="en-US" sz="2000" dirty="0"/>
              <a:t>Make sure student is employed on or before ORD</a:t>
            </a:r>
          </a:p>
          <a:p>
            <a:pPr lvl="4"/>
            <a:r>
              <a:rPr lang="en-US" dirty="0"/>
              <a:t>Official Reporting Day (ORD</a:t>
            </a:r>
            <a:r>
              <a:rPr lang="en-US" dirty="0" smtClean="0"/>
              <a:t>)</a:t>
            </a:r>
          </a:p>
          <a:p>
            <a:pPr lvl="5"/>
            <a:r>
              <a:rPr lang="en-US" dirty="0"/>
              <a:t>Summer Mini is </a:t>
            </a:r>
            <a:r>
              <a:rPr lang="en-US" dirty="0" smtClean="0"/>
              <a:t>Wednesday, </a:t>
            </a:r>
            <a:r>
              <a:rPr lang="en-US" dirty="0"/>
              <a:t>May </a:t>
            </a:r>
            <a:r>
              <a:rPr lang="en-US" dirty="0" smtClean="0"/>
              <a:t>13, </a:t>
            </a:r>
            <a:r>
              <a:rPr lang="en-US" dirty="0"/>
              <a:t>2020</a:t>
            </a:r>
          </a:p>
          <a:p>
            <a:pPr lvl="5"/>
            <a:r>
              <a:rPr lang="en-US" dirty="0"/>
              <a:t>Session 1-3 is </a:t>
            </a:r>
            <a:r>
              <a:rPr lang="en-US" dirty="0" smtClean="0"/>
              <a:t>Thursday, </a:t>
            </a:r>
            <a:r>
              <a:rPr lang="en-US" dirty="0"/>
              <a:t>June </a:t>
            </a:r>
            <a:r>
              <a:rPr lang="en-US" dirty="0" smtClean="0"/>
              <a:t>4, </a:t>
            </a:r>
            <a:r>
              <a:rPr lang="en-US" dirty="0"/>
              <a:t>2020</a:t>
            </a:r>
          </a:p>
          <a:p>
            <a:pPr lvl="5"/>
            <a:r>
              <a:rPr lang="en-US" dirty="0"/>
              <a:t>Session 4 is </a:t>
            </a:r>
            <a:r>
              <a:rPr lang="en-US" dirty="0" smtClean="0"/>
              <a:t>Thursday, </a:t>
            </a:r>
            <a:r>
              <a:rPr lang="en-US" dirty="0"/>
              <a:t>July </a:t>
            </a:r>
            <a:r>
              <a:rPr lang="en-US" dirty="0" smtClean="0"/>
              <a:t>9, 2020</a:t>
            </a:r>
            <a:endParaRPr lang="en-US" sz="1700" dirty="0"/>
          </a:p>
          <a:p>
            <a:pPr lvl="1"/>
            <a:endParaRPr lang="en-US" sz="1300" dirty="0">
              <a:latin typeface="Century Gothic" panose="020B0502020202020204" pitchFamily="34" charset="0"/>
            </a:endParaRPr>
          </a:p>
          <a:p>
            <a:endParaRPr lang="en-US" dirty="0"/>
          </a:p>
        </p:txBody>
      </p:sp>
    </p:spTree>
    <p:extLst>
      <p:ext uri="{BB962C8B-B14F-4D97-AF65-F5344CB8AC3E}">
        <p14:creationId xmlns:p14="http://schemas.microsoft.com/office/powerpoint/2010/main" val="1578047525"/>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Assistantships</a:t>
            </a:r>
          </a:p>
        </p:txBody>
      </p:sp>
      <p:sp>
        <p:nvSpPr>
          <p:cNvPr id="3" name="Content Placeholder 2"/>
          <p:cNvSpPr>
            <a:spLocks noGrp="1"/>
          </p:cNvSpPr>
          <p:nvPr>
            <p:ph idx="1"/>
          </p:nvPr>
        </p:nvSpPr>
        <p:spPr/>
        <p:txBody>
          <a:bodyPr/>
          <a:lstStyle/>
          <a:p>
            <a:pPr lvl="0"/>
            <a:r>
              <a:rPr lang="en-US" sz="2000" dirty="0"/>
              <a:t>Items </a:t>
            </a:r>
            <a:r>
              <a:rPr lang="en-US" sz="2000" dirty="0" smtClean="0"/>
              <a:t>Audited</a:t>
            </a:r>
            <a:endParaRPr lang="en-US" sz="2000" dirty="0"/>
          </a:p>
          <a:p>
            <a:pPr lvl="4"/>
            <a:r>
              <a:rPr lang="en-US" dirty="0"/>
              <a:t>A student with an application to graduate on file cannot work past the official closing date of the session</a:t>
            </a:r>
          </a:p>
          <a:p>
            <a:pPr lvl="5"/>
            <a:r>
              <a:rPr lang="en-US" dirty="0" smtClean="0">
                <a:latin typeface="Century Gothic" panose="020B0502020202020204" pitchFamily="34" charset="0"/>
              </a:rPr>
              <a:t>Spring 2020 </a:t>
            </a:r>
            <a:r>
              <a:rPr lang="en-US" dirty="0">
                <a:latin typeface="Century Gothic" panose="020B0502020202020204" pitchFamily="34" charset="0"/>
              </a:rPr>
              <a:t>official closing of the session is </a:t>
            </a:r>
            <a:r>
              <a:rPr lang="en-US" dirty="0" smtClean="0">
                <a:latin typeface="Century Gothic" panose="020B0502020202020204" pitchFamily="34" charset="0"/>
              </a:rPr>
              <a:t>Tuesday, May 6, 2020</a:t>
            </a:r>
            <a:endParaRPr lang="en-US" dirty="0">
              <a:latin typeface="Century Gothic" panose="020B0502020202020204" pitchFamily="34" charset="0"/>
            </a:endParaRPr>
          </a:p>
          <a:p>
            <a:pPr lvl="4"/>
            <a:r>
              <a:rPr lang="en-US" dirty="0"/>
              <a:t>GPA and completed hours for academic college</a:t>
            </a:r>
          </a:p>
          <a:p>
            <a:pPr lvl="4"/>
            <a:r>
              <a:rPr lang="en-US" dirty="0"/>
              <a:t>Employed and not enrolled</a:t>
            </a:r>
          </a:p>
          <a:p>
            <a:pPr lvl="4"/>
            <a:r>
              <a:rPr lang="en-US" dirty="0"/>
              <a:t>Graduate student employed in Academic Support Assistant (UGRD)</a:t>
            </a:r>
          </a:p>
          <a:p>
            <a:pPr lvl="4"/>
            <a:endParaRPr lang="en-US" sz="1700" dirty="0"/>
          </a:p>
          <a:p>
            <a:endParaRPr lang="en-US" dirty="0"/>
          </a:p>
        </p:txBody>
      </p:sp>
    </p:spTree>
    <p:extLst>
      <p:ext uri="{BB962C8B-B14F-4D97-AF65-F5344CB8AC3E}">
        <p14:creationId xmlns:p14="http://schemas.microsoft.com/office/powerpoint/2010/main" val="1957024165"/>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Fee Waivers</a:t>
            </a:r>
            <a:endParaRPr lang="en-US" dirty="0"/>
          </a:p>
        </p:txBody>
      </p:sp>
      <p:sp>
        <p:nvSpPr>
          <p:cNvPr id="3" name="Content Placeholder 2"/>
          <p:cNvSpPr>
            <a:spLocks noGrp="1"/>
          </p:cNvSpPr>
          <p:nvPr>
            <p:ph idx="1"/>
          </p:nvPr>
        </p:nvSpPr>
        <p:spPr/>
        <p:txBody>
          <a:bodyPr/>
          <a:lstStyle/>
          <a:p>
            <a:r>
              <a:rPr lang="en-US" sz="2000" dirty="0" smtClean="0"/>
              <a:t>All </a:t>
            </a:r>
            <a:r>
              <a:rPr lang="en-US" sz="2000" dirty="0"/>
              <a:t>application fee waiver requests must come from the College Dean’s or Business Office</a:t>
            </a:r>
          </a:p>
          <a:p>
            <a:pPr lvl="4"/>
            <a:r>
              <a:rPr lang="en-US" dirty="0" smtClean="0"/>
              <a:t>An approval email from one of these offices can be included in the waiver code request email</a:t>
            </a:r>
          </a:p>
          <a:p>
            <a:pPr lvl="1"/>
            <a:endParaRPr lang="en-US" dirty="0"/>
          </a:p>
        </p:txBody>
      </p:sp>
    </p:spTree>
    <p:extLst>
      <p:ext uri="{BB962C8B-B14F-4D97-AF65-F5344CB8AC3E}">
        <p14:creationId xmlns:p14="http://schemas.microsoft.com/office/powerpoint/2010/main" val="2813013427"/>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spcBef>
                <a:spcPts val="0"/>
              </a:spcBef>
            </a:pPr>
            <a:r>
              <a:rPr lang="en-US" sz="6000" cap="none" dirty="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ea typeface="+mn-ea"/>
                <a:cs typeface="+mn-cs"/>
              </a:rPr>
              <a:t/>
            </a:r>
            <a:br>
              <a:rPr lang="en-US" sz="6000" cap="none" dirty="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ea typeface="+mn-ea"/>
                <a:cs typeface="+mn-cs"/>
              </a:rPr>
            </a:br>
            <a:endParaRPr lang="en-US" dirty="0"/>
          </a:p>
        </p:txBody>
      </p:sp>
      <p:sp>
        <p:nvSpPr>
          <p:cNvPr id="6" name="Text Placeholder 5"/>
          <p:cNvSpPr>
            <a:spLocks noGrp="1"/>
          </p:cNvSpPr>
          <p:nvPr>
            <p:ph type="body" idx="1"/>
          </p:nvPr>
        </p:nvSpPr>
        <p:spPr>
          <a:xfrm>
            <a:off x="457200" y="2133600"/>
            <a:ext cx="4040188" cy="1752600"/>
          </a:xfrm>
        </p:spPr>
        <p:txBody>
          <a:bodyPr>
            <a:normAutofit/>
          </a:bodyPr>
          <a:lstStyle/>
          <a:p>
            <a:pPr lvl="0" algn="ctr">
              <a:lnSpc>
                <a:spcPct val="150000"/>
              </a:lnSpc>
            </a:pPr>
            <a:endParaRPr lang="en-US" sz="2600" b="0" dirty="0">
              <a:solidFill>
                <a:prstClr val="black"/>
              </a:solidFill>
              <a:latin typeface="Franklin Gothic Book" panose="020B0503020102020204" pitchFamily="34" charset="0"/>
            </a:endParaRPr>
          </a:p>
        </p:txBody>
      </p:sp>
      <p:pic>
        <p:nvPicPr>
          <p:cNvPr id="4" name="Content Placeholder 3"/>
          <p:cNvPicPr>
            <a:picLocks noGrp="1" noChangeAspect="1"/>
          </p:cNvPicPr>
          <p:nvPr>
            <p:ph sz="half" idx="2"/>
          </p:nvPr>
        </p:nvPicPr>
        <p:blipFill>
          <a:blip r:embed="rId2"/>
          <a:stretch>
            <a:fillRect/>
          </a:stretch>
        </p:blipFill>
        <p:spPr>
          <a:xfrm>
            <a:off x="1925299" y="3276600"/>
            <a:ext cx="2798307" cy="2133600"/>
          </a:xfrm>
          <a:prstGeom prst="rect">
            <a:avLst/>
          </a:prstGeom>
        </p:spPr>
      </p:pic>
      <p:sp>
        <p:nvSpPr>
          <p:cNvPr id="7" name="Text Placeholder 6"/>
          <p:cNvSpPr>
            <a:spLocks noGrp="1"/>
          </p:cNvSpPr>
          <p:nvPr>
            <p:ph type="body" sz="quarter" idx="3"/>
          </p:nvPr>
        </p:nvSpPr>
        <p:spPr>
          <a:xfrm>
            <a:off x="4949824" y="1371600"/>
            <a:ext cx="4041775" cy="4267200"/>
          </a:xfrm>
        </p:spPr>
        <p:txBody>
          <a:bodyPr>
            <a:normAutofit/>
          </a:bodyPr>
          <a:lstStyle/>
          <a:p>
            <a:pPr lvl="0" algn="ctr"/>
            <a:r>
              <a:rPr lang="en-US" sz="2800" dirty="0">
                <a:solidFill>
                  <a:prstClr val="black"/>
                </a:solidFill>
                <a:effectLst>
                  <a:outerShdw blurRad="38100" dist="38100" dir="2700000" algn="tl">
                    <a:srgbClr val="000000">
                      <a:alpha val="43137"/>
                    </a:srgbClr>
                  </a:outerShdw>
                </a:effectLst>
                <a:latin typeface="Franklin Gothic Medium" panose="020B0603020102020204" pitchFamily="34" charset="0"/>
              </a:rPr>
              <a:t>Tashemia V. Jones, </a:t>
            </a:r>
            <a:r>
              <a:rPr lang="en-US" sz="2800" dirty="0" err="1">
                <a:solidFill>
                  <a:prstClr val="black"/>
                </a:solidFill>
                <a:effectLst>
                  <a:outerShdw blurRad="38100" dist="38100" dir="2700000" algn="tl">
                    <a:srgbClr val="000000">
                      <a:alpha val="43137"/>
                    </a:srgbClr>
                  </a:outerShdw>
                </a:effectLst>
                <a:latin typeface="Franklin Gothic Medium" panose="020B0603020102020204" pitchFamily="34" charset="0"/>
              </a:rPr>
              <a:t>Ed.D</a:t>
            </a:r>
            <a:r>
              <a:rPr lang="en-US" sz="2800" dirty="0">
                <a:solidFill>
                  <a:prstClr val="black"/>
                </a:solidFill>
                <a:effectLst>
                  <a:outerShdw blurRad="38100" dist="38100" dir="2700000" algn="tl">
                    <a:srgbClr val="000000">
                      <a:alpha val="43137"/>
                    </a:srgbClr>
                  </a:outerShdw>
                </a:effectLst>
                <a:latin typeface="Franklin Gothic Medium" panose="020B0603020102020204" pitchFamily="34" charset="0"/>
              </a:rPr>
              <a:t>.</a:t>
            </a:r>
          </a:p>
          <a:p>
            <a:pPr lvl="0" algn="ctr"/>
            <a:r>
              <a:rPr lang="en-US" sz="2800" b="0" i="1" dirty="0">
                <a:solidFill>
                  <a:prstClr val="black"/>
                </a:solidFill>
                <a:latin typeface="Franklin Gothic Book" panose="020B0503020102020204" pitchFamily="34" charset="0"/>
              </a:rPr>
              <a:t>Assistant </a:t>
            </a:r>
            <a:r>
              <a:rPr lang="en-US" sz="2800" b="0" i="1" dirty="0" smtClean="0">
                <a:solidFill>
                  <a:prstClr val="black"/>
                </a:solidFill>
                <a:latin typeface="Franklin Gothic Book" panose="020B0503020102020204" pitchFamily="34" charset="0"/>
              </a:rPr>
              <a:t>Director, Academic Affairs</a:t>
            </a:r>
            <a:endParaRPr lang="en-US" sz="2800" b="0" dirty="0">
              <a:solidFill>
                <a:prstClr val="black"/>
              </a:solidFill>
              <a:latin typeface="Franklin Gothic Book" panose="020B0503020102020204" pitchFamily="34" charset="0"/>
            </a:endParaRPr>
          </a:p>
          <a:p>
            <a:pPr lvl="0" algn="ctr">
              <a:lnSpc>
                <a:spcPct val="150000"/>
              </a:lnSpc>
            </a:pPr>
            <a:endParaRPr lang="en-US" sz="2800" dirty="0" smtClean="0">
              <a:solidFill>
                <a:prstClr val="black"/>
              </a:solidFill>
              <a:latin typeface="Franklin Gothic Book" panose="020B0503020102020204" pitchFamily="34" charset="0"/>
            </a:endParaRPr>
          </a:p>
        </p:txBody>
      </p:sp>
      <p:pic>
        <p:nvPicPr>
          <p:cNvPr id="5" name="Picture 4"/>
          <p:cNvPicPr>
            <a:picLocks noChangeAspect="1"/>
          </p:cNvPicPr>
          <p:nvPr/>
        </p:nvPicPr>
        <p:blipFill>
          <a:blip r:embed="rId3"/>
          <a:stretch>
            <a:fillRect/>
          </a:stretch>
        </p:blipFill>
        <p:spPr>
          <a:xfrm>
            <a:off x="751394" y="442027"/>
            <a:ext cx="7669433" cy="106689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65960" y="6466669"/>
            <a:ext cx="5212080" cy="269093"/>
          </a:xfrm>
          <a:prstGeom prst="rect">
            <a:avLst/>
          </a:prstGeom>
        </p:spPr>
      </p:pic>
    </p:spTree>
    <p:extLst>
      <p:ext uri="{BB962C8B-B14F-4D97-AF65-F5344CB8AC3E}">
        <p14:creationId xmlns:p14="http://schemas.microsoft.com/office/powerpoint/2010/main" val="105041320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838200" y="-17585"/>
            <a:ext cx="8229600" cy="1143000"/>
          </a:xfrm>
        </p:spPr>
        <p:txBody>
          <a:bodyPr/>
          <a:lstStyle/>
          <a:p>
            <a:r>
              <a:rPr lang="en-US" b="1" dirty="0" smtClean="0"/>
              <a:t>Reminders/Updates</a:t>
            </a:r>
            <a:endParaRPr lang="en-US" b="1" dirty="0"/>
          </a:p>
        </p:txBody>
      </p:sp>
      <p:sp>
        <p:nvSpPr>
          <p:cNvPr id="6" name="Content Placeholder 5"/>
          <p:cNvSpPr>
            <a:spLocks noGrp="1"/>
          </p:cNvSpPr>
          <p:nvPr>
            <p:ph idx="1"/>
          </p:nvPr>
        </p:nvSpPr>
        <p:spPr>
          <a:xfrm>
            <a:off x="457200" y="914401"/>
            <a:ext cx="8229600" cy="5257799"/>
          </a:xfrm>
        </p:spPr>
        <p:txBody>
          <a:bodyPr>
            <a:normAutofit lnSpcReduction="10000"/>
          </a:bodyPr>
          <a:lstStyle/>
          <a:p>
            <a:r>
              <a:rPr lang="en-US" dirty="0" smtClean="0"/>
              <a:t>Spring 20 Dissertation Accelerator scheduled for </a:t>
            </a:r>
            <a:r>
              <a:rPr lang="en-US" b="1" dirty="0" smtClean="0"/>
              <a:t>May 11-14</a:t>
            </a:r>
            <a:r>
              <a:rPr lang="en-US" b="1" baseline="30000" dirty="0" smtClean="0"/>
              <a:t>th</a:t>
            </a:r>
            <a:r>
              <a:rPr lang="en-US" b="1" dirty="0" smtClean="0"/>
              <a:t> </a:t>
            </a:r>
          </a:p>
          <a:p>
            <a:pPr lvl="1"/>
            <a:r>
              <a:rPr lang="en-US" dirty="0" smtClean="0"/>
              <a:t>Applications will open </a:t>
            </a:r>
            <a:r>
              <a:rPr lang="en-US" b="1" dirty="0" smtClean="0"/>
              <a:t>April 1</a:t>
            </a:r>
            <a:r>
              <a:rPr lang="en-US" b="1" baseline="30000" dirty="0" smtClean="0"/>
              <a:t>st</a:t>
            </a:r>
            <a:r>
              <a:rPr lang="en-US" b="1" dirty="0" smtClean="0"/>
              <a:t> </a:t>
            </a:r>
            <a:r>
              <a:rPr lang="en-US" dirty="0" smtClean="0"/>
              <a:t>and will be open to all colleges. Seats will be limited.</a:t>
            </a:r>
          </a:p>
          <a:p>
            <a:r>
              <a:rPr lang="en-US" dirty="0" smtClean="0"/>
              <a:t>Apply to graduate LATE filing Period </a:t>
            </a:r>
            <a:r>
              <a:rPr lang="en-US" b="1" dirty="0" smtClean="0"/>
              <a:t>2/22-3/20</a:t>
            </a:r>
          </a:p>
          <a:p>
            <a:r>
              <a:rPr lang="en-US" dirty="0" smtClean="0"/>
              <a:t>Last day to withdraw with a “w” 4/2</a:t>
            </a:r>
          </a:p>
          <a:p>
            <a:r>
              <a:rPr lang="en-US" dirty="0" smtClean="0"/>
              <a:t>Deadline to post grades </a:t>
            </a:r>
            <a:r>
              <a:rPr lang="en-US" b="1" dirty="0" smtClean="0"/>
              <a:t>5/11</a:t>
            </a:r>
          </a:p>
          <a:p>
            <a:r>
              <a:rPr lang="en-US" dirty="0" smtClean="0"/>
              <a:t>Please visit the academic calendar for more dates and details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5960" y="6466669"/>
            <a:ext cx="5212080" cy="269093"/>
          </a:xfrm>
          <a:prstGeom prst="rect">
            <a:avLst/>
          </a:prstGeom>
        </p:spPr>
      </p:pic>
    </p:spTree>
    <p:extLst>
      <p:ext uri="{BB962C8B-B14F-4D97-AF65-F5344CB8AC3E}">
        <p14:creationId xmlns:p14="http://schemas.microsoft.com/office/powerpoint/2010/main" val="392381617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838200" y="-17585"/>
            <a:ext cx="8229600" cy="1143000"/>
          </a:xfrm>
        </p:spPr>
        <p:txBody>
          <a:bodyPr/>
          <a:lstStyle/>
          <a:p>
            <a:r>
              <a:rPr lang="en-US" b="1" dirty="0" smtClean="0"/>
              <a:t>Policy revision</a:t>
            </a:r>
            <a:endParaRPr lang="en-US" b="1" dirty="0"/>
          </a:p>
        </p:txBody>
      </p:sp>
      <p:sp>
        <p:nvSpPr>
          <p:cNvPr id="6" name="Content Placeholder 5"/>
          <p:cNvSpPr>
            <a:spLocks noGrp="1"/>
          </p:cNvSpPr>
          <p:nvPr>
            <p:ph idx="1"/>
          </p:nvPr>
        </p:nvSpPr>
        <p:spPr>
          <a:xfrm>
            <a:off x="457200" y="914401"/>
            <a:ext cx="8229600" cy="5257799"/>
          </a:xfrm>
        </p:spPr>
        <p:txBody>
          <a:bodyPr>
            <a:normAutofit fontScale="92500"/>
          </a:bodyPr>
          <a:lstStyle/>
          <a:p>
            <a:r>
              <a:rPr lang="en-US" dirty="0" smtClean="0"/>
              <a:t>GPSC 9481R3 19F – In Progress (IP)</a:t>
            </a:r>
          </a:p>
          <a:p>
            <a:r>
              <a:rPr lang="en-US" dirty="0" smtClean="0"/>
              <a:t>Students have graduated with IP grades </a:t>
            </a:r>
            <a:r>
              <a:rPr lang="en-US" dirty="0"/>
              <a:t>on their </a:t>
            </a:r>
            <a:r>
              <a:rPr lang="en-US" dirty="0" smtClean="0"/>
              <a:t>transcripts </a:t>
            </a:r>
          </a:p>
          <a:p>
            <a:r>
              <a:rPr lang="en-US" dirty="0" smtClean="0"/>
              <a:t>students with an IP </a:t>
            </a:r>
            <a:r>
              <a:rPr lang="en-US" dirty="0"/>
              <a:t>may not be receiving sufficient feedback on their academic </a:t>
            </a:r>
            <a:r>
              <a:rPr lang="en-US" dirty="0" smtClean="0"/>
              <a:t>progress</a:t>
            </a:r>
          </a:p>
          <a:p>
            <a:r>
              <a:rPr lang="en-US" dirty="0" smtClean="0"/>
              <a:t>IP </a:t>
            </a:r>
            <a:r>
              <a:rPr lang="en-US" dirty="0"/>
              <a:t>grades remaining on the final </a:t>
            </a:r>
            <a:r>
              <a:rPr lang="en-US" dirty="0" smtClean="0"/>
              <a:t>transcript</a:t>
            </a:r>
          </a:p>
          <a:p>
            <a:r>
              <a:rPr lang="en-US" b="1" smtClean="0"/>
              <a:t>Fall </a:t>
            </a:r>
            <a:r>
              <a:rPr lang="en-US" b="1" smtClean="0"/>
              <a:t>2020 </a:t>
            </a:r>
            <a:r>
              <a:rPr lang="en-US" b="1" dirty="0" smtClean="0"/>
              <a:t>thesis/dissertation </a:t>
            </a:r>
            <a:r>
              <a:rPr lang="en-US" b="1" dirty="0"/>
              <a:t>courses to be graded either by S/U or letter grades and would not allow the use of IP grades.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5960" y="6466669"/>
            <a:ext cx="5212080" cy="269093"/>
          </a:xfrm>
          <a:prstGeom prst="rect">
            <a:avLst/>
          </a:prstGeom>
        </p:spPr>
      </p:pic>
    </p:spTree>
    <p:extLst>
      <p:ext uri="{BB962C8B-B14F-4D97-AF65-F5344CB8AC3E}">
        <p14:creationId xmlns:p14="http://schemas.microsoft.com/office/powerpoint/2010/main" val="422339520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p:spPr>
        <p:txBody>
          <a:bodyPr>
            <a:normAutofit fontScale="90000"/>
          </a:bodyPr>
          <a:lstStyle/>
          <a:p>
            <a:pPr lvl="0">
              <a:spcBef>
                <a:spcPts val="0"/>
              </a:spcBef>
            </a:pPr>
            <a:r>
              <a:rPr lang="en-US" sz="6000" cap="none" dirty="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ea typeface="+mn-ea"/>
                <a:cs typeface="+mn-cs"/>
              </a:rPr>
              <a:t/>
            </a:r>
            <a:br>
              <a:rPr lang="en-US" sz="6000" cap="none" dirty="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ea typeface="+mn-ea"/>
                <a:cs typeface="+mn-cs"/>
              </a:rPr>
            </a:br>
            <a:endParaRPr lang="en-US" dirty="0"/>
          </a:p>
        </p:txBody>
      </p:sp>
      <p:sp>
        <p:nvSpPr>
          <p:cNvPr id="3" name="Content Placeholder 2"/>
          <p:cNvSpPr>
            <a:spLocks noGrp="1"/>
          </p:cNvSpPr>
          <p:nvPr>
            <p:ph sz="half" idx="2"/>
          </p:nvPr>
        </p:nvSpPr>
        <p:spPr/>
        <p:txBody>
          <a:bodyPr/>
          <a:lstStyle/>
          <a:p>
            <a:pPr algn="ctr"/>
            <a:r>
              <a:rPr lang="en-US" sz="3600" b="1" dirty="0" smtClean="0">
                <a:effectLst>
                  <a:outerShdw blurRad="38100" dist="38100" dir="2700000" algn="tl">
                    <a:srgbClr val="000000">
                      <a:alpha val="43137"/>
                    </a:srgbClr>
                  </a:outerShdw>
                </a:effectLst>
                <a:latin typeface="Franklin Gothic Medium" panose="020B0603020102020204" pitchFamily="34" charset="0"/>
              </a:rPr>
              <a:t>Shawn Washington</a:t>
            </a:r>
            <a:endParaRPr lang="en-US" sz="3600" b="1" dirty="0">
              <a:effectLst>
                <a:outerShdw blurRad="38100" dist="38100" dir="2700000" algn="tl">
                  <a:srgbClr val="000000">
                    <a:alpha val="43137"/>
                  </a:srgbClr>
                </a:outerShdw>
              </a:effectLst>
              <a:latin typeface="Franklin Gothic Medium" panose="020B0603020102020204" pitchFamily="34" charset="0"/>
            </a:endParaRPr>
          </a:p>
          <a:p>
            <a:pPr algn="ctr">
              <a:lnSpc>
                <a:spcPct val="100000"/>
              </a:lnSpc>
              <a:spcBef>
                <a:spcPts val="0"/>
              </a:spcBef>
            </a:pPr>
            <a:r>
              <a:rPr lang="en-US" i="1" dirty="0" smtClean="0">
                <a:latin typeface="Franklin Gothic Book" panose="020B0503020102020204" pitchFamily="34" charset="0"/>
              </a:rPr>
              <a:t>Associate Director, Grad/Int’l Admissions</a:t>
            </a:r>
            <a:endParaRPr lang="en-US" i="1" dirty="0">
              <a:latin typeface="Franklin Gothic Book" panose="020B0503020102020204" pitchFamily="34" charset="0"/>
            </a:endParaRPr>
          </a:p>
          <a:p>
            <a:endParaRPr lang="en-US" dirty="0"/>
          </a:p>
        </p:txBody>
      </p:sp>
      <p:pic>
        <p:nvPicPr>
          <p:cNvPr id="4" name="Content Placeholder 3"/>
          <p:cNvPicPr>
            <a:picLocks noGrp="1" noChangeAspect="1"/>
          </p:cNvPicPr>
          <p:nvPr>
            <p:ph sz="half" idx="1"/>
          </p:nvPr>
        </p:nvPicPr>
        <p:blipFill>
          <a:blip r:embed="rId2"/>
          <a:stretch>
            <a:fillRect/>
          </a:stretch>
        </p:blipFill>
        <p:spPr>
          <a:xfrm>
            <a:off x="1077346" y="2649972"/>
            <a:ext cx="2798307" cy="242641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5960" y="6477000"/>
            <a:ext cx="5212080" cy="269093"/>
          </a:xfrm>
          <a:prstGeom prst="rect">
            <a:avLst/>
          </a:prstGeom>
        </p:spPr>
      </p:pic>
    </p:spTree>
    <p:extLst>
      <p:ext uri="{BB962C8B-B14F-4D97-AF65-F5344CB8AC3E}">
        <p14:creationId xmlns:p14="http://schemas.microsoft.com/office/powerpoint/2010/main" val="338098485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b="1" dirty="0" smtClean="0"/>
              <a:t> New Faces</a:t>
            </a:r>
            <a:endParaRPr lang="en-US" b="1" dirty="0"/>
          </a:p>
        </p:txBody>
      </p:sp>
      <p:sp>
        <p:nvSpPr>
          <p:cNvPr id="6" name="Content Placeholder 5"/>
          <p:cNvSpPr>
            <a:spLocks noGrp="1"/>
          </p:cNvSpPr>
          <p:nvPr>
            <p:ph idx="1"/>
          </p:nvPr>
        </p:nvSpPr>
        <p:spPr/>
        <p:txBody>
          <a:bodyPr>
            <a:normAutofit/>
          </a:bodyPr>
          <a:lstStyle/>
          <a:p>
            <a:pPr marL="0" indent="0" algn="ctr">
              <a:buNone/>
            </a:pPr>
            <a:r>
              <a:rPr lang="en-US" sz="6000" dirty="0" smtClean="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rPr>
              <a:t>Name</a:t>
            </a:r>
          </a:p>
          <a:p>
            <a:pPr marL="0" indent="0" algn="ctr">
              <a:buNone/>
            </a:pPr>
            <a:r>
              <a:rPr lang="en-US" sz="6000" dirty="0" smtClean="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rPr>
              <a:t>Role </a:t>
            </a:r>
          </a:p>
          <a:p>
            <a:pPr marL="0" indent="0" algn="ctr">
              <a:buNone/>
            </a:pPr>
            <a:r>
              <a:rPr lang="en-US" sz="6000" dirty="0" smtClean="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rPr>
              <a:t>Time in position</a:t>
            </a:r>
            <a:endParaRPr lang="en-US" sz="6000" dirty="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endParaRP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5960" y="6466669"/>
            <a:ext cx="5212080" cy="269093"/>
          </a:xfrm>
          <a:prstGeom prst="rect">
            <a:avLst/>
          </a:prstGeom>
        </p:spPr>
      </p:pic>
    </p:spTree>
    <p:extLst>
      <p:ext uri="{BB962C8B-B14F-4D97-AF65-F5344CB8AC3E}">
        <p14:creationId xmlns:p14="http://schemas.microsoft.com/office/powerpoint/2010/main" val="146142007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b="1" dirty="0"/>
              <a:t>Priority folder - CN</a:t>
            </a:r>
          </a:p>
        </p:txBody>
      </p:sp>
      <p:pic>
        <p:nvPicPr>
          <p:cNvPr id="4" name="Content Placeholder 3"/>
          <p:cNvPicPr>
            <a:picLocks noGrp="1" noChangeAspect="1"/>
          </p:cNvPicPr>
          <p:nvPr>
            <p:ph idx="1"/>
          </p:nvPr>
        </p:nvPicPr>
        <p:blipFill>
          <a:blip r:embed="rId2"/>
          <a:stretch>
            <a:fillRect/>
          </a:stretch>
        </p:blipFill>
        <p:spPr>
          <a:xfrm>
            <a:off x="2286000" y="6477000"/>
            <a:ext cx="5212532" cy="268247"/>
          </a:xfrm>
          <a:prstGeom prst="rect">
            <a:avLst/>
          </a:prstGeom>
        </p:spPr>
      </p:pic>
      <p:pic>
        <p:nvPicPr>
          <p:cNvPr id="12" name="Picture 11"/>
          <p:cNvPicPr>
            <a:picLocks noChangeAspect="1"/>
          </p:cNvPicPr>
          <p:nvPr/>
        </p:nvPicPr>
        <p:blipFill>
          <a:blip r:embed="rId3"/>
          <a:stretch>
            <a:fillRect/>
          </a:stretch>
        </p:blipFill>
        <p:spPr>
          <a:xfrm>
            <a:off x="762000" y="1417638"/>
            <a:ext cx="7543800" cy="5059362"/>
          </a:xfrm>
          <a:prstGeom prst="rect">
            <a:avLst/>
          </a:prstGeom>
        </p:spPr>
      </p:pic>
    </p:spTree>
    <p:extLst>
      <p:ext uri="{BB962C8B-B14F-4D97-AF65-F5344CB8AC3E}">
        <p14:creationId xmlns:p14="http://schemas.microsoft.com/office/powerpoint/2010/main" val="90532872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b="1" dirty="0" smtClean="0"/>
              <a:t>Priority Folder</a:t>
            </a:r>
            <a:endParaRPr lang="en-US" b="1" dirty="0"/>
          </a:p>
        </p:txBody>
      </p:sp>
      <p:sp>
        <p:nvSpPr>
          <p:cNvPr id="6" name="Content Placeholder 5"/>
          <p:cNvSpPr>
            <a:spLocks noGrp="1"/>
          </p:cNvSpPr>
          <p:nvPr>
            <p:ph idx="1"/>
          </p:nvPr>
        </p:nvSpPr>
        <p:spPr/>
        <p:txBody>
          <a:bodyPr>
            <a:normAutofit/>
          </a:bodyPr>
          <a:lstStyle/>
          <a:p>
            <a:pPr marL="0" indent="0" algn="ctr">
              <a:buNone/>
            </a:pPr>
            <a:endParaRPr lang="en-US" sz="6000" dirty="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endParaRPr>
          </a:p>
          <a:p>
            <a:endParaRPr lang="en-US" dirty="0"/>
          </a:p>
        </p:txBody>
      </p:sp>
      <p:pic>
        <p:nvPicPr>
          <p:cNvPr id="3" name="Picture 2"/>
          <p:cNvPicPr>
            <a:picLocks noChangeAspect="1"/>
          </p:cNvPicPr>
          <p:nvPr/>
        </p:nvPicPr>
        <p:blipFill>
          <a:blip r:embed="rId3"/>
          <a:stretch>
            <a:fillRect/>
          </a:stretch>
        </p:blipFill>
        <p:spPr>
          <a:xfrm>
            <a:off x="457200" y="1417638"/>
            <a:ext cx="8229600" cy="5287962"/>
          </a:xfrm>
          <a:prstGeom prst="rect">
            <a:avLst/>
          </a:prstGeom>
        </p:spPr>
      </p:pic>
    </p:spTree>
    <p:extLst>
      <p:ext uri="{BB962C8B-B14F-4D97-AF65-F5344CB8AC3E}">
        <p14:creationId xmlns:p14="http://schemas.microsoft.com/office/powerpoint/2010/main" val="125145450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838200"/>
            <a:ext cx="8229600" cy="182563"/>
          </a:xfrm>
        </p:spPr>
        <p:txBody>
          <a:bodyPr>
            <a:noAutofit/>
          </a:bodyPr>
          <a:lstStyle/>
          <a:p>
            <a:r>
              <a:rPr lang="en-US" sz="3600" b="1" dirty="0"/>
              <a:t>Best </a:t>
            </a:r>
            <a:r>
              <a:rPr lang="en-US" sz="3600" b="1" dirty="0" smtClean="0"/>
              <a:t>Practices:</a:t>
            </a:r>
            <a:r>
              <a:rPr lang="en-US" sz="3600" b="1" dirty="0"/>
              <a:t/>
            </a:r>
            <a:br>
              <a:rPr lang="en-US" sz="3600" b="1" dirty="0"/>
            </a:br>
            <a:endParaRPr lang="en-US" sz="3600" b="1" dirty="0"/>
          </a:p>
        </p:txBody>
      </p:sp>
      <p:sp>
        <p:nvSpPr>
          <p:cNvPr id="6" name="Content Placeholder 5"/>
          <p:cNvSpPr>
            <a:spLocks noGrp="1"/>
          </p:cNvSpPr>
          <p:nvPr>
            <p:ph idx="1"/>
          </p:nvPr>
        </p:nvSpPr>
        <p:spPr>
          <a:xfrm>
            <a:off x="457200" y="1219200"/>
            <a:ext cx="8229600" cy="4906963"/>
          </a:xfrm>
        </p:spPr>
        <p:txBody>
          <a:bodyPr>
            <a:normAutofit fontScale="25000" lnSpcReduction="20000"/>
          </a:bodyPr>
          <a:lstStyle/>
          <a:p>
            <a:pPr lvl="0"/>
            <a:r>
              <a:rPr lang="en-US" sz="7200" dirty="0" smtClean="0"/>
              <a:t>Always </a:t>
            </a:r>
            <a:r>
              <a:rPr lang="en-US" sz="7200" dirty="0"/>
              <a:t>use the evaluations as a reference during the admissions process to ensure that you are offering admission only to applicants who meet our admissibility standards. Also, use the other information provided so that you have knowledge of the applicant’s academic background</a:t>
            </a:r>
            <a:r>
              <a:rPr lang="en-US" sz="7200" dirty="0" smtClean="0"/>
              <a:t>.</a:t>
            </a:r>
          </a:p>
          <a:p>
            <a:pPr marL="0" lvl="0" indent="0">
              <a:buNone/>
            </a:pPr>
            <a:endParaRPr lang="en-US" sz="7200" dirty="0"/>
          </a:p>
          <a:p>
            <a:pPr lvl="0"/>
            <a:r>
              <a:rPr lang="en-US" sz="7200" dirty="0"/>
              <a:t>Reference the evaluator’s comments and the Graduate School’s website to answer newly admitted students’ questions about what materials are needed</a:t>
            </a:r>
            <a:r>
              <a:rPr lang="en-US" sz="7200" dirty="0" smtClean="0"/>
              <a:t>.</a:t>
            </a:r>
          </a:p>
          <a:p>
            <a:pPr marL="0" lvl="0" indent="0">
              <a:buNone/>
            </a:pPr>
            <a:endParaRPr lang="en-US" sz="7200" dirty="0"/>
          </a:p>
          <a:p>
            <a:pPr lvl="0"/>
            <a:r>
              <a:rPr lang="en-US" sz="7200" dirty="0"/>
              <a:t>Do not receive transcript materials in your office, also route walk in applicants or mailed transcript documents directly to the Graduate </a:t>
            </a:r>
            <a:r>
              <a:rPr lang="en-US" sz="7200" dirty="0" smtClean="0"/>
              <a:t>School Dept.  </a:t>
            </a:r>
            <a:r>
              <a:rPr lang="en-US" sz="7200" dirty="0"/>
              <a:t>Never open a transcript in your office</a:t>
            </a:r>
            <a:r>
              <a:rPr lang="en-US" sz="7200" dirty="0" smtClean="0"/>
              <a:t>.</a:t>
            </a:r>
          </a:p>
          <a:p>
            <a:pPr marL="0" lvl="0" indent="0">
              <a:buNone/>
            </a:pPr>
            <a:endParaRPr lang="en-US" sz="7200" dirty="0"/>
          </a:p>
          <a:p>
            <a:pPr lvl="0"/>
            <a:r>
              <a:rPr lang="en-US" sz="7200" dirty="0"/>
              <a:t>Use the “Priority” requests strategically in order to make admission offers to the best candidates early</a:t>
            </a:r>
            <a:r>
              <a:rPr lang="en-US" sz="7200" dirty="0" smtClean="0"/>
              <a:t>.</a:t>
            </a:r>
          </a:p>
          <a:p>
            <a:pPr marL="0" lvl="0" indent="0">
              <a:buNone/>
            </a:pPr>
            <a:endParaRPr lang="en-US" sz="7200" dirty="0"/>
          </a:p>
          <a:p>
            <a:pPr lvl="0"/>
            <a:r>
              <a:rPr lang="en-US" sz="7200" dirty="0"/>
              <a:t>Do not offer admission until a transcript evaluation has been completed; this will prevent offering admission to applicants who do not qualify for graduate study in the United States.</a:t>
            </a:r>
          </a:p>
          <a:p>
            <a:pPr marL="0" indent="0">
              <a:buNone/>
            </a:pPr>
            <a:r>
              <a:rPr lang="en-US" sz="6000" dirty="0"/>
              <a:t/>
            </a:r>
            <a:br>
              <a:rPr lang="en-US" sz="6000" dirty="0"/>
            </a:br>
            <a:endParaRPr lang="en-US" sz="6000" dirty="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endParaRPr>
          </a:p>
          <a:p>
            <a:endParaRPr lang="en-US" dirty="0"/>
          </a:p>
        </p:txBody>
      </p:sp>
      <p:pic>
        <p:nvPicPr>
          <p:cNvPr id="2" name="Picture 1"/>
          <p:cNvPicPr>
            <a:picLocks noChangeAspect="1"/>
          </p:cNvPicPr>
          <p:nvPr/>
        </p:nvPicPr>
        <p:blipFill>
          <a:blip r:embed="rId3"/>
          <a:stretch>
            <a:fillRect/>
          </a:stretch>
        </p:blipFill>
        <p:spPr>
          <a:xfrm>
            <a:off x="2209800" y="6324600"/>
            <a:ext cx="5212532" cy="268247"/>
          </a:xfrm>
          <a:prstGeom prst="rect">
            <a:avLst/>
          </a:prstGeom>
        </p:spPr>
      </p:pic>
    </p:spTree>
    <p:extLst>
      <p:ext uri="{BB962C8B-B14F-4D97-AF65-F5344CB8AC3E}">
        <p14:creationId xmlns:p14="http://schemas.microsoft.com/office/powerpoint/2010/main" val="90302559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smtClean="0"/>
              <a:t>SP2020</a:t>
            </a:r>
            <a:endParaRPr lang="en-US" b="1" dirty="0"/>
          </a:p>
        </p:txBody>
      </p:sp>
      <p:sp>
        <p:nvSpPr>
          <p:cNvPr id="7" name="Rectangle 6"/>
          <p:cNvSpPr/>
          <p:nvPr/>
        </p:nvSpPr>
        <p:spPr>
          <a:xfrm>
            <a:off x="3434308" y="5849150"/>
            <a:ext cx="2331985" cy="646331"/>
          </a:xfrm>
          <a:prstGeom prst="rect">
            <a:avLst/>
          </a:prstGeom>
        </p:spPr>
        <p:txBody>
          <a:bodyPr wrap="none">
            <a:spAutoFit/>
          </a:bodyPr>
          <a:lstStyle/>
          <a:p>
            <a:r>
              <a:rPr lang="en-US" dirty="0">
                <a:hlinkClick r:id="rId2"/>
              </a:rPr>
              <a:t>http://www.uh.edu/ir</a:t>
            </a:r>
            <a:r>
              <a:rPr lang="en-US" dirty="0" smtClean="0">
                <a:hlinkClick r:id="rId2"/>
              </a:rPr>
              <a:t>/</a:t>
            </a:r>
            <a:endParaRPr lang="en-US" dirty="0" smtClean="0"/>
          </a:p>
          <a:p>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6495481"/>
            <a:ext cx="5212080" cy="269093"/>
          </a:xfrm>
          <a:prstGeom prst="rect">
            <a:avLst/>
          </a:prstGeom>
        </p:spPr>
      </p:pic>
      <p:sp>
        <p:nvSpPr>
          <p:cNvPr id="2" name="Content Placeholder 1"/>
          <p:cNvSpPr>
            <a:spLocks noGrp="1"/>
          </p:cNvSpPr>
          <p:nvPr>
            <p:ph idx="1"/>
          </p:nvPr>
        </p:nvSpPr>
        <p:spPr/>
        <p:txBody>
          <a:bodyPr/>
          <a:lstStyle/>
          <a:p>
            <a:endParaRPr lang="en-US" dirty="0"/>
          </a:p>
        </p:txBody>
      </p:sp>
      <p:pic>
        <p:nvPicPr>
          <p:cNvPr id="9" name="slide2">
            <a:extLst>
              <a:ext uri="{FF2B5EF4-FFF2-40B4-BE49-F238E27FC236}">
                <a16:creationId xmlns:a16="http://schemas.microsoft.com/office/drawing/2014/main" id="{BD7FDE77-721F-4F39-8856-9D679DB1DC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524999" cy="6858000"/>
          </a:xfrm>
          <a:prstGeom prst="rect">
            <a:avLst/>
          </a:prstGeom>
        </p:spPr>
      </p:pic>
    </p:spTree>
    <p:extLst>
      <p:ext uri="{BB962C8B-B14F-4D97-AF65-F5344CB8AC3E}">
        <p14:creationId xmlns:p14="http://schemas.microsoft.com/office/powerpoint/2010/main" val="382380715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r>
              <a:rPr lang="en-US" b="1" dirty="0" smtClean="0"/>
              <a:t>FA2020</a:t>
            </a:r>
            <a:endParaRPr lang="en-US" b="1" dirty="0"/>
          </a:p>
        </p:txBody>
      </p:sp>
      <p:pic>
        <p:nvPicPr>
          <p:cNvPr id="4" name="Content Placeholder 3"/>
          <p:cNvPicPr>
            <a:picLocks noGrp="1" noChangeAspect="1"/>
          </p:cNvPicPr>
          <p:nvPr>
            <p:ph idx="1"/>
          </p:nvPr>
        </p:nvPicPr>
        <p:blipFill>
          <a:blip r:embed="rId2"/>
          <a:stretch>
            <a:fillRect/>
          </a:stretch>
        </p:blipFill>
        <p:spPr>
          <a:xfrm>
            <a:off x="1965734" y="6477000"/>
            <a:ext cx="5212532" cy="268247"/>
          </a:xfrm>
          <a:prstGeom prst="rect">
            <a:avLst/>
          </a:prstGeom>
        </p:spPr>
      </p:pic>
      <p:sp>
        <p:nvSpPr>
          <p:cNvPr id="7" name="Rectangle 6"/>
          <p:cNvSpPr/>
          <p:nvPr/>
        </p:nvSpPr>
        <p:spPr>
          <a:xfrm>
            <a:off x="3124200" y="5715000"/>
            <a:ext cx="2331985" cy="646331"/>
          </a:xfrm>
          <a:prstGeom prst="rect">
            <a:avLst/>
          </a:prstGeom>
        </p:spPr>
        <p:txBody>
          <a:bodyPr wrap="none">
            <a:spAutoFit/>
          </a:bodyPr>
          <a:lstStyle/>
          <a:p>
            <a:r>
              <a:rPr lang="en-US" dirty="0">
                <a:hlinkClick r:id="rId3"/>
              </a:rPr>
              <a:t>http://www.uh.edu/ir</a:t>
            </a:r>
            <a:r>
              <a:rPr lang="en-US" dirty="0" smtClean="0">
                <a:hlinkClick r:id="rId3"/>
              </a:rPr>
              <a:t>/</a:t>
            </a:r>
            <a:endParaRPr lang="en-US" dirty="0" smtClean="0"/>
          </a:p>
          <a:p>
            <a:endParaRPr lang="en-US" dirty="0"/>
          </a:p>
        </p:txBody>
      </p:sp>
      <p:pic>
        <p:nvPicPr>
          <p:cNvPr id="8" name="slide2">
            <a:extLst>
              <a:ext uri="{FF2B5EF4-FFF2-40B4-BE49-F238E27FC236}">
                <a16:creationId xmlns:a16="http://schemas.microsoft.com/office/drawing/2014/main" id="{0E466510-B3AF-4F1C-AF9B-893118E2DF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0237992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295400"/>
          </a:xfrm>
        </p:spPr>
        <p:txBody>
          <a:bodyPr>
            <a:normAutofit/>
          </a:bodyPr>
          <a:lstStyle/>
          <a:p>
            <a:endParaRPr lang="en-US" b="1" dirty="0"/>
          </a:p>
        </p:txBody>
      </p:sp>
      <p:pic>
        <p:nvPicPr>
          <p:cNvPr id="4" name="Content Placeholder 3"/>
          <p:cNvPicPr>
            <a:picLocks noGrp="1" noChangeAspect="1"/>
          </p:cNvPicPr>
          <p:nvPr>
            <p:ph idx="1"/>
          </p:nvPr>
        </p:nvPicPr>
        <p:blipFill>
          <a:blip r:embed="rId2"/>
          <a:stretch>
            <a:fillRect/>
          </a:stretch>
        </p:blipFill>
        <p:spPr>
          <a:xfrm>
            <a:off x="2133600" y="6477000"/>
            <a:ext cx="5212532" cy="268247"/>
          </a:xfrm>
          <a:prstGeom prst="rect">
            <a:avLst/>
          </a:prstGeom>
        </p:spPr>
      </p:pic>
      <p:sp>
        <p:nvSpPr>
          <p:cNvPr id="2" name="Rectangle 1"/>
          <p:cNvSpPr/>
          <p:nvPr/>
        </p:nvSpPr>
        <p:spPr>
          <a:xfrm>
            <a:off x="586966" y="1905000"/>
            <a:ext cx="8305800" cy="2585323"/>
          </a:xfrm>
          <a:prstGeom prst="rect">
            <a:avLst/>
          </a:prstGeom>
        </p:spPr>
        <p:txBody>
          <a:bodyPr wrap="square">
            <a:spAutoFit/>
          </a:bodyPr>
          <a:lstStyle/>
          <a:p>
            <a:r>
              <a:rPr lang="en-US" dirty="0" smtClean="0">
                <a:solidFill>
                  <a:srgbClr val="000000"/>
                </a:solidFill>
                <a:latin typeface="Garamond" panose="02020404030301010803" pitchFamily="18" charset="0"/>
              </a:rPr>
              <a:t>“After </a:t>
            </a:r>
            <a:r>
              <a:rPr lang="en-US" dirty="0">
                <a:solidFill>
                  <a:srgbClr val="000000"/>
                </a:solidFill>
                <a:latin typeface="Garamond" panose="02020404030301010803" pitchFamily="18" charset="0"/>
              </a:rPr>
              <a:t>seeing declines in international graduate applications over two consecutive admission cycles, the U.S. institutions in the </a:t>
            </a:r>
            <a:r>
              <a:rPr lang="en-US" b="1" dirty="0">
                <a:solidFill>
                  <a:srgbClr val="000000"/>
                </a:solidFill>
                <a:latin typeface="Garamond" panose="02020404030301010803" pitchFamily="18" charset="0"/>
              </a:rPr>
              <a:t>CGS International Graduate Admissions Survey</a:t>
            </a:r>
            <a:r>
              <a:rPr lang="en-US" dirty="0">
                <a:solidFill>
                  <a:srgbClr val="000000"/>
                </a:solidFill>
                <a:latin typeface="Garamond" panose="02020404030301010803" pitchFamily="18" charset="0"/>
              </a:rPr>
              <a:t> reported increases in both applications and first-time enrollment of international graduate students</a:t>
            </a:r>
            <a:r>
              <a:rPr lang="en-US" dirty="0" smtClean="0">
                <a:solidFill>
                  <a:srgbClr val="000000"/>
                </a:solidFill>
                <a:latin typeface="Garamond" panose="02020404030301010803" pitchFamily="18" charset="0"/>
              </a:rPr>
              <a:t>.” </a:t>
            </a:r>
          </a:p>
          <a:p>
            <a:endParaRPr lang="en-US" dirty="0">
              <a:solidFill>
                <a:srgbClr val="000000"/>
              </a:solidFill>
              <a:latin typeface="Garamond" panose="02020404030301010803" pitchFamily="18" charset="0"/>
            </a:endParaRPr>
          </a:p>
          <a:p>
            <a:r>
              <a:rPr lang="en-US" b="1" dirty="0" smtClean="0">
                <a:solidFill>
                  <a:srgbClr val="000000"/>
                </a:solidFill>
                <a:latin typeface="Garamond" panose="02020404030301010803" pitchFamily="18" charset="0"/>
              </a:rPr>
              <a:t>“Overall </a:t>
            </a:r>
            <a:r>
              <a:rPr lang="en-US" b="1" dirty="0">
                <a:solidFill>
                  <a:srgbClr val="000000"/>
                </a:solidFill>
                <a:latin typeface="Garamond" panose="02020404030301010803" pitchFamily="18" charset="0"/>
              </a:rPr>
              <a:t>One-year Changes. </a:t>
            </a:r>
            <a:r>
              <a:rPr lang="en-US" dirty="0">
                <a:solidFill>
                  <a:srgbClr val="000000"/>
                </a:solidFill>
                <a:latin typeface="Garamond" panose="02020404030301010803" pitchFamily="18" charset="0"/>
              </a:rPr>
              <a:t>The total number of international graduate applications received by U.S. degree-granting institutions participating in the CGS International Graduate Admissions Survey (N = 210) increased by 3% between Fall 2018 and Fall 2019, and the total first-time graduate enrollment rose by 4</a:t>
            </a:r>
            <a:r>
              <a:rPr lang="en-US" dirty="0" smtClean="0">
                <a:solidFill>
                  <a:srgbClr val="000000"/>
                </a:solidFill>
                <a:latin typeface="Garamond" panose="02020404030301010803" pitchFamily="18" charset="0"/>
              </a:rPr>
              <a:t>%” </a:t>
            </a:r>
            <a:endParaRPr lang="en-US" dirty="0"/>
          </a:p>
        </p:txBody>
      </p:sp>
      <p:pic>
        <p:nvPicPr>
          <p:cNvPr id="3" name="Picture 2"/>
          <p:cNvPicPr>
            <a:picLocks noChangeAspect="1"/>
          </p:cNvPicPr>
          <p:nvPr/>
        </p:nvPicPr>
        <p:blipFill>
          <a:blip r:embed="rId3"/>
          <a:stretch>
            <a:fillRect/>
          </a:stretch>
        </p:blipFill>
        <p:spPr>
          <a:xfrm>
            <a:off x="1676400" y="92638"/>
            <a:ext cx="5355001" cy="1224533"/>
          </a:xfrm>
          <a:prstGeom prst="rect">
            <a:avLst/>
          </a:prstGeom>
        </p:spPr>
      </p:pic>
      <p:sp>
        <p:nvSpPr>
          <p:cNvPr id="7" name="Rectangle 6"/>
          <p:cNvSpPr/>
          <p:nvPr/>
        </p:nvSpPr>
        <p:spPr>
          <a:xfrm>
            <a:off x="2468110" y="5334000"/>
            <a:ext cx="4572000" cy="646331"/>
          </a:xfrm>
          <a:prstGeom prst="rect">
            <a:avLst/>
          </a:prstGeom>
        </p:spPr>
        <p:txBody>
          <a:bodyPr>
            <a:spAutoFit/>
          </a:bodyPr>
          <a:lstStyle/>
          <a:p>
            <a:r>
              <a:rPr lang="en-US" dirty="0">
                <a:solidFill>
                  <a:srgbClr val="1F487C"/>
                </a:solidFill>
                <a:latin typeface="Calibri" panose="020F0502020204030204" pitchFamily="34" charset="0"/>
              </a:rPr>
              <a:t>International Graduate Applications and </a:t>
            </a:r>
            <a:r>
              <a:rPr lang="en-US" dirty="0" smtClean="0">
                <a:solidFill>
                  <a:srgbClr val="1F487C"/>
                </a:solidFill>
                <a:latin typeface="Calibri" panose="020F0502020204030204" pitchFamily="34" charset="0"/>
              </a:rPr>
              <a:t>Enrollment Report: </a:t>
            </a:r>
            <a:r>
              <a:rPr lang="en-US" dirty="0">
                <a:solidFill>
                  <a:srgbClr val="1F487C"/>
                </a:solidFill>
                <a:latin typeface="Calibri" panose="020F0502020204030204" pitchFamily="34" charset="0"/>
              </a:rPr>
              <a:t>Fall 2019 2 | P a g e </a:t>
            </a:r>
            <a:endParaRPr lang="en-US" dirty="0"/>
          </a:p>
        </p:txBody>
      </p:sp>
    </p:spTree>
    <p:extLst>
      <p:ext uri="{BB962C8B-B14F-4D97-AF65-F5344CB8AC3E}">
        <p14:creationId xmlns:p14="http://schemas.microsoft.com/office/powerpoint/2010/main" val="385253760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spcBef>
                <a:spcPts val="0"/>
              </a:spcBef>
            </a:pPr>
            <a:r>
              <a:rPr lang="en-US" sz="6000" cap="none" dirty="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ea typeface="+mn-ea"/>
                <a:cs typeface="+mn-cs"/>
              </a:rPr>
              <a:t/>
            </a:r>
            <a:br>
              <a:rPr lang="en-US" sz="6000" cap="none" dirty="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ea typeface="+mn-ea"/>
                <a:cs typeface="+mn-cs"/>
              </a:rPr>
            </a:br>
            <a:endParaRPr lang="en-US" dirty="0"/>
          </a:p>
        </p:txBody>
      </p:sp>
      <p:sp>
        <p:nvSpPr>
          <p:cNvPr id="3" name="Content Placeholder 2"/>
          <p:cNvSpPr>
            <a:spLocks noGrp="1"/>
          </p:cNvSpPr>
          <p:nvPr>
            <p:ph idx="1"/>
          </p:nvPr>
        </p:nvSpPr>
        <p:spPr/>
        <p:txBody>
          <a:bodyPr/>
          <a:lstStyle/>
          <a:p>
            <a:pPr algn="ctr"/>
            <a:endParaRPr lang="en-US" i="1" dirty="0">
              <a:latin typeface="Franklin Gothic Book" panose="020B0503020102020204" pitchFamily="34" charset="0"/>
            </a:endParaRP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5960" y="6477000"/>
            <a:ext cx="5212080" cy="269093"/>
          </a:xfrm>
          <a:prstGeom prst="rect">
            <a:avLst/>
          </a:prstGeom>
        </p:spPr>
      </p:pic>
      <p:pic>
        <p:nvPicPr>
          <p:cNvPr id="4" name="Picture 3"/>
          <p:cNvPicPr>
            <a:picLocks noChangeAspect="1"/>
          </p:cNvPicPr>
          <p:nvPr/>
        </p:nvPicPr>
        <p:blipFill>
          <a:blip r:embed="rId3"/>
          <a:stretch>
            <a:fillRect/>
          </a:stretch>
        </p:blipFill>
        <p:spPr>
          <a:xfrm>
            <a:off x="533400" y="609600"/>
            <a:ext cx="8382000" cy="5562600"/>
          </a:xfrm>
          <a:prstGeom prst="rect">
            <a:avLst/>
          </a:prstGeom>
        </p:spPr>
      </p:pic>
    </p:spTree>
    <p:extLst>
      <p:ext uri="{BB962C8B-B14F-4D97-AF65-F5344CB8AC3E}">
        <p14:creationId xmlns:p14="http://schemas.microsoft.com/office/powerpoint/2010/main" val="135845079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9600"/>
            <a:ext cx="8229600" cy="808038"/>
          </a:xfrm>
        </p:spPr>
        <p:txBody>
          <a:bodyPr>
            <a:normAutofit/>
          </a:bodyPr>
          <a:lstStyle/>
          <a:p>
            <a:r>
              <a:rPr lang="en-US" sz="1800" b="1" dirty="0" smtClean="0"/>
              <a:t>Will </a:t>
            </a:r>
            <a:r>
              <a:rPr lang="en-US" sz="1800" b="1" dirty="0"/>
              <a:t>Coronavirus Crisis Trigger an Enrollment Crisis</a:t>
            </a:r>
            <a:r>
              <a:rPr lang="en-US" sz="1800" b="1" dirty="0" smtClean="0"/>
              <a:t>?</a:t>
            </a:r>
            <a:br>
              <a:rPr lang="en-US" sz="1800" b="1" dirty="0" smtClean="0"/>
            </a:br>
            <a:r>
              <a:rPr lang="en-US" sz="1100" b="1" dirty="0" smtClean="0"/>
              <a:t>InsideHigherEd.com/News</a:t>
            </a:r>
            <a:r>
              <a:rPr lang="en-US" sz="1400" b="1" i="1" dirty="0"/>
              <a:t/>
            </a:r>
            <a:br>
              <a:rPr lang="en-US" sz="1400" b="1" i="1" dirty="0"/>
            </a:br>
            <a:endParaRPr lang="en-US" sz="1600" b="1" i="1" dirty="0"/>
          </a:p>
        </p:txBody>
      </p:sp>
      <p:pic>
        <p:nvPicPr>
          <p:cNvPr id="4" name="Content Placeholder 3"/>
          <p:cNvPicPr>
            <a:picLocks noGrp="1" noChangeAspect="1"/>
          </p:cNvPicPr>
          <p:nvPr>
            <p:ph idx="4294967295"/>
          </p:nvPr>
        </p:nvPicPr>
        <p:blipFill>
          <a:blip r:embed="rId2"/>
          <a:stretch>
            <a:fillRect/>
          </a:stretch>
        </p:blipFill>
        <p:spPr>
          <a:xfrm>
            <a:off x="1966119" y="6477000"/>
            <a:ext cx="5211762" cy="268288"/>
          </a:xfrm>
          <a:prstGeom prst="rect">
            <a:avLst/>
          </a:prstGeom>
        </p:spPr>
      </p:pic>
      <p:sp>
        <p:nvSpPr>
          <p:cNvPr id="2" name="Rectangle 1"/>
          <p:cNvSpPr/>
          <p:nvPr/>
        </p:nvSpPr>
        <p:spPr>
          <a:xfrm>
            <a:off x="2286000" y="1720840"/>
            <a:ext cx="4572000" cy="3600986"/>
          </a:xfrm>
          <a:prstGeom prst="rect">
            <a:avLst/>
          </a:prstGeom>
        </p:spPr>
        <p:txBody>
          <a:bodyPr>
            <a:spAutoFit/>
          </a:bodyPr>
          <a:lstStyle/>
          <a:p>
            <a:r>
              <a:rPr lang="en-US" dirty="0" smtClean="0">
                <a:solidFill>
                  <a:srgbClr val="000000"/>
                </a:solidFill>
                <a:latin typeface="roboto"/>
              </a:rPr>
              <a:t>“</a:t>
            </a:r>
            <a:r>
              <a:rPr lang="en-US" sz="1600" dirty="0" smtClean="0">
                <a:solidFill>
                  <a:srgbClr val="000000"/>
                </a:solidFill>
                <a:latin typeface="roboto"/>
              </a:rPr>
              <a:t>Just </a:t>
            </a:r>
            <a:r>
              <a:rPr lang="en-US" sz="1600" dirty="0">
                <a:solidFill>
                  <a:srgbClr val="000000"/>
                </a:solidFill>
                <a:latin typeface="roboto"/>
              </a:rPr>
              <a:t>how severe the impact will be will </a:t>
            </a:r>
            <a:r>
              <a:rPr lang="en-US" sz="1600" dirty="0" smtClean="0">
                <a:solidFill>
                  <a:srgbClr val="000000"/>
                </a:solidFill>
                <a:latin typeface="roboto"/>
              </a:rPr>
              <a:t>depend </a:t>
            </a:r>
            <a:r>
              <a:rPr lang="en-US" sz="1600" dirty="0">
                <a:solidFill>
                  <a:srgbClr val="000000"/>
                </a:solidFill>
                <a:latin typeface="roboto"/>
              </a:rPr>
              <a:t>on many unknown variables, among them: how long the outbreak will last, whether or to what degree it can be relatively contained, when local and international travel restrictions may be lifted, whether Chinese colleges and schools reopen in time to finish their terms more or less on schedule, and how damaging the virus ultimately ends up being to the Chinese -- and indeed the global -- economy</a:t>
            </a:r>
            <a:r>
              <a:rPr lang="en-US" sz="1600" dirty="0" smtClean="0">
                <a:solidFill>
                  <a:srgbClr val="000000"/>
                </a:solidFill>
                <a:latin typeface="roboto"/>
              </a:rPr>
              <a:t>.” - </a:t>
            </a:r>
            <a:r>
              <a:rPr lang="en-US" sz="1600" dirty="0">
                <a:hlinkClick r:id="rId3" tooltip="View user profile."/>
              </a:rPr>
              <a:t>Elizabeth Redden</a:t>
            </a:r>
            <a:r>
              <a:rPr lang="en-US" sz="1600" dirty="0"/>
              <a:t> </a:t>
            </a:r>
          </a:p>
          <a:p>
            <a:r>
              <a:rPr lang="en-US" sz="1600" dirty="0" smtClean="0">
                <a:solidFill>
                  <a:srgbClr val="000000"/>
                </a:solidFill>
                <a:latin typeface="roboto"/>
              </a:rPr>
              <a:t> </a:t>
            </a:r>
          </a:p>
          <a:p>
            <a:endParaRPr lang="en-US" sz="1600" dirty="0">
              <a:solidFill>
                <a:srgbClr val="000000"/>
              </a:solidFill>
              <a:latin typeface="roboto"/>
            </a:endParaRPr>
          </a:p>
          <a:p>
            <a:endParaRPr lang="en-US" sz="1600" dirty="0" smtClean="0">
              <a:solidFill>
                <a:srgbClr val="000000"/>
              </a:solidFill>
              <a:latin typeface="roboto"/>
            </a:endParaRPr>
          </a:p>
          <a:p>
            <a:r>
              <a:rPr lang="en-US" sz="1600" dirty="0" smtClean="0">
                <a:solidFill>
                  <a:srgbClr val="000000"/>
                </a:solidFill>
                <a:latin typeface="roboto"/>
              </a:rPr>
              <a:t>  </a:t>
            </a:r>
            <a:endParaRPr lang="en-US" sz="1600" dirty="0"/>
          </a:p>
        </p:txBody>
      </p:sp>
      <p:sp>
        <p:nvSpPr>
          <p:cNvPr id="7" name="Rectangle 6"/>
          <p:cNvSpPr/>
          <p:nvPr/>
        </p:nvSpPr>
        <p:spPr>
          <a:xfrm>
            <a:off x="2438400" y="4747864"/>
            <a:ext cx="4572000" cy="1200329"/>
          </a:xfrm>
          <a:prstGeom prst="rect">
            <a:avLst/>
          </a:prstGeom>
        </p:spPr>
        <p:txBody>
          <a:bodyPr>
            <a:spAutoFit/>
          </a:bodyPr>
          <a:lstStyle/>
          <a:p>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https://www.insidehighered.com/news/2020/02/13/longer-coronavirus-crisis-persists-bigger-likely-impact-chinese-student-enrollments#.XkxxJIy5hqg.email</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92118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tretch>
            <a:fillRect/>
          </a:stretch>
        </p:blipFill>
        <p:spPr>
          <a:xfrm>
            <a:off x="2286000" y="6477000"/>
            <a:ext cx="5212532" cy="268247"/>
          </a:xfrm>
          <a:prstGeom prst="rect">
            <a:avLst/>
          </a:prstGeom>
        </p:spPr>
      </p:pic>
      <p:pic>
        <p:nvPicPr>
          <p:cNvPr id="3" name="Picture 2"/>
          <p:cNvPicPr>
            <a:picLocks noChangeAspect="1"/>
          </p:cNvPicPr>
          <p:nvPr/>
        </p:nvPicPr>
        <p:blipFill>
          <a:blip r:embed="rId4"/>
          <a:stretch>
            <a:fillRect/>
          </a:stretch>
        </p:blipFill>
        <p:spPr>
          <a:xfrm>
            <a:off x="885825" y="481012"/>
            <a:ext cx="7372350" cy="5895975"/>
          </a:xfrm>
          <a:prstGeom prst="rect">
            <a:avLst/>
          </a:prstGeom>
        </p:spPr>
      </p:pic>
    </p:spTree>
    <p:extLst>
      <p:ext uri="{BB962C8B-B14F-4D97-AF65-F5344CB8AC3E}">
        <p14:creationId xmlns:p14="http://schemas.microsoft.com/office/powerpoint/2010/main" val="376665576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274638"/>
            <a:ext cx="8229600" cy="45719"/>
          </a:xfrm>
        </p:spPr>
        <p:txBody>
          <a:bodyPr>
            <a:normAutofit fontScale="90000"/>
          </a:bodyPr>
          <a:lstStyle/>
          <a:p>
            <a:endParaRPr lang="en-US" dirty="0"/>
          </a:p>
        </p:txBody>
      </p:sp>
      <p:sp>
        <p:nvSpPr>
          <p:cNvPr id="6" name="Content Placeholder 5"/>
          <p:cNvSpPr>
            <a:spLocks noGrp="1"/>
          </p:cNvSpPr>
          <p:nvPr>
            <p:ph sz="half" idx="1"/>
          </p:nvPr>
        </p:nvSpPr>
        <p:spPr/>
        <p:txBody>
          <a:bodyPr>
            <a:normAutofit/>
          </a:bodyPr>
          <a:lstStyle/>
          <a:p>
            <a:pPr marL="0" indent="0" algn="ctr">
              <a:buNone/>
            </a:pPr>
            <a:endParaRPr lang="en-US" sz="6000" dirty="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endParaRP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5960" y="6466669"/>
            <a:ext cx="5212080" cy="269093"/>
          </a:xfrm>
          <a:prstGeom prst="rect">
            <a:avLst/>
          </a:prstGeom>
        </p:spPr>
      </p:pic>
      <p:sp>
        <p:nvSpPr>
          <p:cNvPr id="13" name="Rectangle 1"/>
          <p:cNvSpPr>
            <a:spLocks noChangeArrowheads="1"/>
          </p:cNvSpPr>
          <p:nvPr/>
        </p:nvSpPr>
        <p:spPr bwMode="auto">
          <a:xfrm>
            <a:off x="3962400" y="63246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111111"/>
                </a:solidFill>
                <a:effectLst/>
                <a:latin typeface="Milo"/>
              </a:rPr>
              <a:t> </a:t>
            </a:r>
            <a:r>
              <a:rPr kumimoji="0" lang="en-US" altLang="en-US" sz="1300" b="0" i="0" u="none" strike="noStrike" cap="none" normalizeH="0" baseline="0" dirty="0" smtClean="0">
                <a:ln>
                  <a:noFill/>
                </a:ln>
                <a:solidFill>
                  <a:srgbClr val="960C22"/>
                </a:solidFill>
                <a:effectLst/>
                <a:latin typeface="Milo"/>
                <a:hlinkClick r:id="rId4"/>
              </a:rPr>
              <a:t>http://www.uh.edu/ir/.</a:t>
            </a:r>
            <a:r>
              <a:rPr kumimoji="0" lang="en-US" altLang="en-US" sz="600" b="0" i="0" u="none" strike="noStrike" cap="none" normalizeH="0" baseline="0" dirty="0" smtClean="0">
                <a:ln>
                  <a:noFill/>
                </a:ln>
                <a:solidFill>
                  <a:schemeClr val="tx1"/>
                </a:solidFill>
                <a:effectLst/>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 name="Content Placeholder 1"/>
          <p:cNvSpPr>
            <a:spLocks noGrp="1"/>
          </p:cNvSpPr>
          <p:nvPr>
            <p:ph sz="half" idx="2"/>
          </p:nvPr>
        </p:nvSpPr>
        <p:spPr/>
        <p:txBody>
          <a:bodyPr/>
          <a:lstStyle/>
          <a:p>
            <a:endParaRPr lang="en-US"/>
          </a:p>
        </p:txBody>
      </p:sp>
      <p:pic>
        <p:nvPicPr>
          <p:cNvPr id="8" name="slide3">
            <a:extLst>
              <a:ext uri="{FF2B5EF4-FFF2-40B4-BE49-F238E27FC236}">
                <a16:creationId xmlns:a16="http://schemas.microsoft.com/office/drawing/2014/main" id="{B9B4CCDC-E108-489D-B573-31E2B5AE94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274638"/>
            <a:ext cx="8572500" cy="5851525"/>
          </a:xfrm>
          <a:prstGeom prst="rect">
            <a:avLst/>
          </a:prstGeom>
        </p:spPr>
      </p:pic>
    </p:spTree>
    <p:extLst>
      <p:ext uri="{BB962C8B-B14F-4D97-AF65-F5344CB8AC3E}">
        <p14:creationId xmlns:p14="http://schemas.microsoft.com/office/powerpoint/2010/main" val="151504112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p:spPr>
        <p:txBody>
          <a:bodyPr>
            <a:normAutofit fontScale="90000"/>
          </a:bodyPr>
          <a:lstStyle/>
          <a:p>
            <a:pPr lvl="0">
              <a:spcBef>
                <a:spcPts val="0"/>
              </a:spcBef>
            </a:pPr>
            <a:r>
              <a:rPr lang="en-US" sz="6000" cap="none" dirty="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ea typeface="+mn-ea"/>
                <a:cs typeface="+mn-cs"/>
              </a:rPr>
              <a:t/>
            </a:r>
            <a:br>
              <a:rPr lang="en-US" sz="6000" cap="none" dirty="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ea typeface="+mn-ea"/>
                <a:cs typeface="+mn-cs"/>
              </a:rPr>
            </a:br>
            <a:endParaRPr lang="en-US" dirty="0"/>
          </a:p>
        </p:txBody>
      </p:sp>
      <p:sp>
        <p:nvSpPr>
          <p:cNvPr id="3" name="Content Placeholder 2"/>
          <p:cNvSpPr>
            <a:spLocks noGrp="1"/>
          </p:cNvSpPr>
          <p:nvPr>
            <p:ph sz="half" idx="2"/>
          </p:nvPr>
        </p:nvSpPr>
        <p:spPr/>
        <p:txBody>
          <a:bodyPr/>
          <a:lstStyle/>
          <a:p>
            <a:pPr algn="ctr"/>
            <a:r>
              <a:rPr lang="en-US" sz="3600" b="1" dirty="0" smtClean="0">
                <a:effectLst>
                  <a:outerShdw blurRad="38100" dist="38100" dir="2700000" algn="tl">
                    <a:srgbClr val="000000">
                      <a:alpha val="43137"/>
                    </a:srgbClr>
                  </a:outerShdw>
                </a:effectLst>
                <a:latin typeface="Franklin Gothic Medium" panose="020B0603020102020204" pitchFamily="34" charset="0"/>
              </a:rPr>
              <a:t>Dr. Sarah Larsen</a:t>
            </a:r>
            <a:endParaRPr lang="en-US" sz="3600" b="1" dirty="0">
              <a:effectLst>
                <a:outerShdw blurRad="38100" dist="38100" dir="2700000" algn="tl">
                  <a:srgbClr val="000000">
                    <a:alpha val="43137"/>
                  </a:srgbClr>
                </a:outerShdw>
              </a:effectLst>
              <a:latin typeface="Franklin Gothic Medium" panose="020B0603020102020204" pitchFamily="34" charset="0"/>
            </a:endParaRPr>
          </a:p>
          <a:p>
            <a:pPr algn="ctr">
              <a:lnSpc>
                <a:spcPct val="100000"/>
              </a:lnSpc>
              <a:spcBef>
                <a:spcPts val="0"/>
              </a:spcBef>
            </a:pPr>
            <a:r>
              <a:rPr lang="en-US" i="1" dirty="0">
                <a:latin typeface="Franklin Gothic Book" panose="020B0503020102020204" pitchFamily="34" charset="0"/>
              </a:rPr>
              <a:t>Vice Provost and </a:t>
            </a:r>
            <a:r>
              <a:rPr lang="en-US" i="1" dirty="0" smtClean="0">
                <a:latin typeface="Franklin Gothic Book" panose="020B0503020102020204" pitchFamily="34" charset="0"/>
              </a:rPr>
              <a:t>Dean, Graduate School</a:t>
            </a:r>
            <a:endParaRPr lang="en-US" dirty="0"/>
          </a:p>
        </p:txBody>
      </p:sp>
      <p:pic>
        <p:nvPicPr>
          <p:cNvPr id="4" name="Content Placeholder 3"/>
          <p:cNvPicPr>
            <a:picLocks noGrp="1" noChangeAspect="1"/>
          </p:cNvPicPr>
          <p:nvPr>
            <p:ph sz="half" idx="1"/>
          </p:nvPr>
        </p:nvPicPr>
        <p:blipFill>
          <a:blip r:embed="rId2"/>
          <a:stretch>
            <a:fillRect/>
          </a:stretch>
        </p:blipFill>
        <p:spPr>
          <a:xfrm>
            <a:off x="1077346" y="2649972"/>
            <a:ext cx="2798307" cy="242641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5960" y="6477000"/>
            <a:ext cx="5212080" cy="269093"/>
          </a:xfrm>
          <a:prstGeom prst="rect">
            <a:avLst/>
          </a:prstGeom>
        </p:spPr>
      </p:pic>
    </p:spTree>
    <p:extLst>
      <p:ext uri="{BB962C8B-B14F-4D97-AF65-F5344CB8AC3E}">
        <p14:creationId xmlns:p14="http://schemas.microsoft.com/office/powerpoint/2010/main" val="377024786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1" dirty="0"/>
          </a:p>
        </p:txBody>
      </p:sp>
      <p:pic>
        <p:nvPicPr>
          <p:cNvPr id="4" name="Picture 3"/>
          <p:cNvPicPr>
            <a:picLocks noChangeAspect="1"/>
          </p:cNvPicPr>
          <p:nvPr/>
        </p:nvPicPr>
        <p:blipFill>
          <a:blip r:embed="rId2"/>
          <a:stretch>
            <a:fillRect/>
          </a:stretch>
        </p:blipFill>
        <p:spPr>
          <a:xfrm>
            <a:off x="1676400" y="6477000"/>
            <a:ext cx="5218628" cy="268247"/>
          </a:xfrm>
          <a:prstGeom prst="rect">
            <a:avLst/>
          </a:prstGeom>
        </p:spPr>
      </p:pic>
      <p:sp>
        <p:nvSpPr>
          <p:cNvPr id="8" name="Rectangle 1"/>
          <p:cNvSpPr>
            <a:spLocks noChangeArrowheads="1"/>
          </p:cNvSpPr>
          <p:nvPr/>
        </p:nvSpPr>
        <p:spPr bwMode="auto">
          <a:xfrm>
            <a:off x="3505200" y="60960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111111"/>
                </a:solidFill>
                <a:effectLst/>
                <a:latin typeface="Milo"/>
              </a:rPr>
              <a:t> </a:t>
            </a:r>
            <a:r>
              <a:rPr kumimoji="0" lang="en-US" altLang="en-US" sz="1300" b="0" i="0" u="none" strike="noStrike" cap="none" normalizeH="0" baseline="0" dirty="0" smtClean="0">
                <a:ln>
                  <a:noFill/>
                </a:ln>
                <a:solidFill>
                  <a:srgbClr val="960C22"/>
                </a:solidFill>
                <a:effectLst/>
                <a:latin typeface="Milo"/>
                <a:hlinkClick r:id="rId3"/>
              </a:rPr>
              <a:t>http://www.uh.edu/ir/</a:t>
            </a:r>
            <a:r>
              <a:rPr kumimoji="0" lang="en-US" altLang="en-US" sz="600" b="0" i="0" u="none" strike="noStrike" cap="none" normalizeH="0" baseline="0" dirty="0" smtClean="0">
                <a:ln>
                  <a:noFill/>
                </a:ln>
                <a:solidFill>
                  <a:schemeClr val="tx1"/>
                </a:solidFill>
                <a:effectLst/>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6" name="slide3">
            <a:extLst>
              <a:ext uri="{FF2B5EF4-FFF2-40B4-BE49-F238E27FC236}">
                <a16:creationId xmlns:a16="http://schemas.microsoft.com/office/drawing/2014/main" id="{C9299FC3-1981-4EB1-AAF9-C2BCFE4067F0}"/>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52400" y="274638"/>
            <a:ext cx="8915400" cy="5668962"/>
          </a:xfrm>
          <a:prstGeom prst="rect">
            <a:avLst/>
          </a:prstGeom>
        </p:spPr>
      </p:pic>
    </p:spTree>
    <p:extLst>
      <p:ext uri="{BB962C8B-B14F-4D97-AF65-F5344CB8AC3E}">
        <p14:creationId xmlns:p14="http://schemas.microsoft.com/office/powerpoint/2010/main" val="19662558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International Recruitment</a:t>
            </a:r>
            <a:endParaRPr lang="en-US" dirty="0"/>
          </a:p>
        </p:txBody>
      </p:sp>
      <p:pic>
        <p:nvPicPr>
          <p:cNvPr id="4" name="Content Placeholder 3"/>
          <p:cNvPicPr>
            <a:picLocks noGrp="1" noChangeAspect="1"/>
          </p:cNvPicPr>
          <p:nvPr>
            <p:ph sz="half" idx="1"/>
          </p:nvPr>
        </p:nvPicPr>
        <p:blipFill>
          <a:blip r:embed="rId2"/>
          <a:stretch>
            <a:fillRect/>
          </a:stretch>
        </p:blipFill>
        <p:spPr>
          <a:xfrm>
            <a:off x="2635431" y="6477000"/>
            <a:ext cx="4038600" cy="207834"/>
          </a:xfrm>
          <a:prstGeom prst="rect">
            <a:avLst/>
          </a:prstGeom>
        </p:spPr>
      </p:pic>
      <p:pic>
        <p:nvPicPr>
          <p:cNvPr id="2" name="Content Placeholder 1"/>
          <p:cNvPicPr>
            <a:picLocks noGrp="1" noChangeAspect="1"/>
          </p:cNvPicPr>
          <p:nvPr>
            <p:ph sz="half" idx="2"/>
          </p:nvPr>
        </p:nvPicPr>
        <p:blipFill>
          <a:blip r:embed="rId3"/>
          <a:stretch>
            <a:fillRect/>
          </a:stretch>
        </p:blipFill>
        <p:spPr>
          <a:xfrm>
            <a:off x="304800" y="1143000"/>
            <a:ext cx="8610600" cy="5181600"/>
          </a:xfrm>
          <a:prstGeom prst="rect">
            <a:avLst/>
          </a:prstGeom>
        </p:spPr>
      </p:pic>
    </p:spTree>
    <p:extLst>
      <p:ext uri="{BB962C8B-B14F-4D97-AF65-F5344CB8AC3E}">
        <p14:creationId xmlns:p14="http://schemas.microsoft.com/office/powerpoint/2010/main" val="104604559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6858000" cy="563562"/>
          </a:xfrm>
        </p:spPr>
        <p:txBody>
          <a:bodyPr>
            <a:normAutofit fontScale="90000"/>
          </a:bodyPr>
          <a:lstStyle/>
          <a:p>
            <a:r>
              <a:rPr lang="en-US" b="1" dirty="0" smtClean="0"/>
              <a:t>GS Recruitment Calendar</a:t>
            </a:r>
            <a:endParaRPr lang="en-US" b="1" dirty="0"/>
          </a:p>
        </p:txBody>
      </p:sp>
      <p:pic>
        <p:nvPicPr>
          <p:cNvPr id="5" name="Content Placeholder 4"/>
          <p:cNvPicPr>
            <a:picLocks noGrp="1" noChangeAspect="1"/>
          </p:cNvPicPr>
          <p:nvPr>
            <p:ph idx="1"/>
          </p:nvPr>
        </p:nvPicPr>
        <p:blipFill>
          <a:blip r:embed="rId2"/>
          <a:stretch>
            <a:fillRect/>
          </a:stretch>
        </p:blipFill>
        <p:spPr>
          <a:xfrm>
            <a:off x="0" y="762000"/>
            <a:ext cx="9144000" cy="5715000"/>
          </a:xfrm>
          <a:prstGeom prst="rect">
            <a:avLst/>
          </a:prstGeom>
        </p:spPr>
      </p:pic>
      <p:pic>
        <p:nvPicPr>
          <p:cNvPr id="4" name="Picture 3"/>
          <p:cNvPicPr>
            <a:picLocks noChangeAspect="1"/>
          </p:cNvPicPr>
          <p:nvPr/>
        </p:nvPicPr>
        <p:blipFill>
          <a:blip r:embed="rId3"/>
          <a:stretch>
            <a:fillRect/>
          </a:stretch>
        </p:blipFill>
        <p:spPr>
          <a:xfrm>
            <a:off x="1962686" y="6477000"/>
            <a:ext cx="5218628" cy="268247"/>
          </a:xfrm>
          <a:prstGeom prst="rect">
            <a:avLst/>
          </a:prstGeom>
        </p:spPr>
      </p:pic>
    </p:spTree>
    <p:extLst>
      <p:ext uri="{BB962C8B-B14F-4D97-AF65-F5344CB8AC3E}">
        <p14:creationId xmlns:p14="http://schemas.microsoft.com/office/powerpoint/2010/main" val="404335825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91400" cy="1143000"/>
          </a:xfrm>
        </p:spPr>
        <p:txBody>
          <a:bodyPr/>
          <a:lstStyle/>
          <a:p>
            <a:r>
              <a:rPr lang="en-US" b="1" dirty="0"/>
              <a:t>R</a:t>
            </a:r>
            <a:r>
              <a:rPr lang="en-US" b="1" dirty="0" smtClean="0"/>
              <a:t>eminders</a:t>
            </a:r>
            <a:endParaRPr lang="en-US" b="1" dirty="0"/>
          </a:p>
        </p:txBody>
      </p:sp>
      <p:sp>
        <p:nvSpPr>
          <p:cNvPr id="3" name="Content Placeholder 2"/>
          <p:cNvSpPr>
            <a:spLocks noGrp="1"/>
          </p:cNvSpPr>
          <p:nvPr>
            <p:ph idx="1"/>
          </p:nvPr>
        </p:nvSpPr>
        <p:spPr>
          <a:xfrm>
            <a:off x="1143000" y="1219200"/>
            <a:ext cx="7543800" cy="5257800"/>
          </a:xfrm>
        </p:spPr>
        <p:txBody>
          <a:bodyPr>
            <a:normAutofit fontScale="70000" lnSpcReduction="20000"/>
          </a:bodyPr>
          <a:lstStyle/>
          <a:p>
            <a:endParaRPr lang="en-US" b="1" dirty="0" smtClean="0"/>
          </a:p>
          <a:p>
            <a:r>
              <a:rPr lang="en-US" b="1" dirty="0" smtClean="0"/>
              <a:t>Feb 28th </a:t>
            </a:r>
            <a:r>
              <a:rPr lang="en-US" b="1" dirty="0"/>
              <a:t>(Archiving Spring </a:t>
            </a:r>
            <a:r>
              <a:rPr lang="en-US" b="1" dirty="0" smtClean="0"/>
              <a:t>2020)</a:t>
            </a:r>
          </a:p>
          <a:p>
            <a:pPr marL="0" indent="0">
              <a:buNone/>
            </a:pPr>
            <a:r>
              <a:rPr lang="en-US" b="1" dirty="0" smtClean="0"/>
              <a:t>Applications </a:t>
            </a:r>
          </a:p>
          <a:p>
            <a:pPr marL="0" indent="0">
              <a:buNone/>
            </a:pPr>
            <a:endParaRPr lang="en-US" b="1" dirty="0"/>
          </a:p>
          <a:p>
            <a:r>
              <a:rPr lang="en-US" b="1" dirty="0" smtClean="0"/>
              <a:t>Fa2020 Grad Fair Event – October 1st</a:t>
            </a:r>
          </a:p>
          <a:p>
            <a:pPr marL="0" indent="0">
              <a:buNone/>
            </a:pPr>
            <a:endParaRPr lang="en-US" b="1" dirty="0"/>
          </a:p>
          <a:p>
            <a:r>
              <a:rPr lang="en-US" b="1" dirty="0" smtClean="0"/>
              <a:t>Extending of Application Deadlines for FA2020</a:t>
            </a:r>
          </a:p>
          <a:p>
            <a:pPr marL="0" indent="0">
              <a:buNone/>
            </a:pPr>
            <a:endParaRPr lang="en-US" b="1" dirty="0"/>
          </a:p>
          <a:p>
            <a:pPr marL="0" indent="0">
              <a:buNone/>
            </a:pPr>
            <a:r>
              <a:rPr lang="en-US" b="1" dirty="0" smtClean="0"/>
              <a:t>90 </a:t>
            </a:r>
            <a:r>
              <a:rPr lang="en-US" b="1" dirty="0"/>
              <a:t>app’s currently pending a </a:t>
            </a:r>
            <a:r>
              <a:rPr lang="en-US" b="1" dirty="0" smtClean="0"/>
              <a:t>decision</a:t>
            </a:r>
          </a:p>
          <a:p>
            <a:pPr lvl="0"/>
            <a:r>
              <a:rPr lang="en-US" dirty="0">
                <a:solidFill>
                  <a:prstClr val="black"/>
                </a:solidFill>
              </a:rPr>
              <a:t>No decision – Applications will be changed automatically  to ”Withdrawal Status” in CN and withdrawal letters released</a:t>
            </a:r>
            <a:r>
              <a:rPr lang="en-US" dirty="0" smtClean="0">
                <a:solidFill>
                  <a:prstClr val="black"/>
                </a:solidFill>
              </a:rPr>
              <a:t>.</a:t>
            </a:r>
          </a:p>
          <a:p>
            <a:pPr marL="0" lvl="0" indent="0">
              <a:buNone/>
            </a:pPr>
            <a:endParaRPr lang="en-US" b="1" dirty="0" smtClean="0"/>
          </a:p>
          <a:p>
            <a:r>
              <a:rPr lang="en-US" b="1" dirty="0" smtClean="0"/>
              <a:t>Remove Decision Response in CN</a:t>
            </a:r>
          </a:p>
          <a:p>
            <a:pPr marL="0" indent="0">
              <a:buNone/>
            </a:pPr>
            <a:endParaRPr lang="en-US" b="1" dirty="0"/>
          </a:p>
        </p:txBody>
      </p:sp>
    </p:spTree>
    <p:extLst>
      <p:ext uri="{BB962C8B-B14F-4D97-AF65-F5344CB8AC3E}">
        <p14:creationId xmlns:p14="http://schemas.microsoft.com/office/powerpoint/2010/main" val="393064819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Decision Response</a:t>
            </a:r>
            <a:endParaRPr lang="en-US" dirty="0"/>
          </a:p>
        </p:txBody>
      </p:sp>
      <p:pic>
        <p:nvPicPr>
          <p:cNvPr id="2" name="Picture 1"/>
          <p:cNvPicPr>
            <a:picLocks noChangeAspect="1"/>
          </p:cNvPicPr>
          <p:nvPr/>
        </p:nvPicPr>
        <p:blipFill>
          <a:blip r:embed="rId3"/>
          <a:stretch>
            <a:fillRect/>
          </a:stretch>
        </p:blipFill>
        <p:spPr>
          <a:xfrm>
            <a:off x="2286000" y="6553200"/>
            <a:ext cx="5212532" cy="268247"/>
          </a:xfrm>
          <a:prstGeom prst="rect">
            <a:avLst/>
          </a:prstGeom>
        </p:spPr>
      </p:pic>
      <p:pic>
        <p:nvPicPr>
          <p:cNvPr id="1027" name="Picture 1"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612326"/>
            <a:ext cx="8839200" cy="16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a:stretch>
            <a:fillRect/>
          </a:stretch>
        </p:blipFill>
        <p:spPr>
          <a:xfrm>
            <a:off x="3124200" y="1547986"/>
            <a:ext cx="3581400" cy="814213"/>
          </a:xfrm>
          <a:prstGeom prst="rect">
            <a:avLst/>
          </a:prstGeom>
        </p:spPr>
      </p:pic>
      <p:pic>
        <p:nvPicPr>
          <p:cNvPr id="1028" name="Picture 3" descr="image00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183" y="4497733"/>
            <a:ext cx="8382000" cy="1252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127220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274638"/>
            <a:ext cx="8763000" cy="6589006"/>
          </a:xfrm>
        </p:spPr>
      </p:pic>
    </p:spTree>
    <p:extLst>
      <p:ext uri="{BB962C8B-B14F-4D97-AF65-F5344CB8AC3E}">
        <p14:creationId xmlns:p14="http://schemas.microsoft.com/office/powerpoint/2010/main" val="208831072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p:spPr>
        <p:txBody>
          <a:bodyPr>
            <a:normAutofit fontScale="90000"/>
          </a:bodyPr>
          <a:lstStyle/>
          <a:p>
            <a:pPr lvl="0">
              <a:spcBef>
                <a:spcPts val="0"/>
              </a:spcBef>
            </a:pPr>
            <a:r>
              <a:rPr lang="en-US" sz="6000" cap="none" dirty="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ea typeface="+mn-ea"/>
                <a:cs typeface="+mn-cs"/>
              </a:rPr>
              <a:t>I-20 processing</a:t>
            </a:r>
            <a:br>
              <a:rPr lang="en-US" sz="6000" cap="none" dirty="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ea typeface="+mn-ea"/>
                <a:cs typeface="+mn-cs"/>
              </a:rPr>
            </a:br>
            <a:endParaRPr lang="en-US" dirty="0"/>
          </a:p>
        </p:txBody>
      </p:sp>
      <p:sp>
        <p:nvSpPr>
          <p:cNvPr id="3" name="Content Placeholder 2"/>
          <p:cNvSpPr>
            <a:spLocks noGrp="1"/>
          </p:cNvSpPr>
          <p:nvPr>
            <p:ph sz="half" idx="2"/>
          </p:nvPr>
        </p:nvSpPr>
        <p:spPr/>
        <p:txBody>
          <a:bodyPr/>
          <a:lstStyle/>
          <a:p>
            <a:pPr algn="ctr"/>
            <a:r>
              <a:rPr lang="en-US" sz="3600" b="1" dirty="0">
                <a:effectLst>
                  <a:outerShdw blurRad="38100" dist="38100" dir="2700000" algn="tl">
                    <a:srgbClr val="000000">
                      <a:alpha val="43137"/>
                    </a:srgbClr>
                  </a:outerShdw>
                </a:effectLst>
                <a:latin typeface="Franklin Gothic Medium" panose="020B0603020102020204" pitchFamily="34" charset="0"/>
              </a:rPr>
              <a:t>Christen </a:t>
            </a:r>
            <a:r>
              <a:rPr lang="en-US" sz="3600" b="1" dirty="0" smtClean="0">
                <a:effectLst>
                  <a:outerShdw blurRad="38100" dist="38100" dir="2700000" algn="tl">
                    <a:srgbClr val="000000">
                      <a:alpha val="43137"/>
                    </a:srgbClr>
                  </a:outerShdw>
                </a:effectLst>
                <a:latin typeface="Franklin Gothic Medium" panose="020B0603020102020204" pitchFamily="34" charset="0"/>
              </a:rPr>
              <a:t>Powers</a:t>
            </a:r>
            <a:endParaRPr lang="en-US" sz="3600" b="1" dirty="0">
              <a:effectLst>
                <a:outerShdw blurRad="38100" dist="38100" dir="2700000" algn="tl">
                  <a:srgbClr val="000000">
                    <a:alpha val="43137"/>
                  </a:srgbClr>
                </a:outerShdw>
              </a:effectLst>
              <a:latin typeface="Franklin Gothic Medium" panose="020B0603020102020204" pitchFamily="34" charset="0"/>
            </a:endParaRPr>
          </a:p>
          <a:p>
            <a:pPr algn="ctr">
              <a:lnSpc>
                <a:spcPct val="100000"/>
              </a:lnSpc>
              <a:spcBef>
                <a:spcPts val="0"/>
              </a:spcBef>
            </a:pPr>
            <a:r>
              <a:rPr lang="en-US" i="1" dirty="0">
                <a:latin typeface="Franklin Gothic Book" panose="020B0503020102020204" pitchFamily="34" charset="0"/>
              </a:rPr>
              <a:t>SEVIS Compliance Coordinator</a:t>
            </a:r>
          </a:p>
          <a:p>
            <a:endParaRPr lang="en-US" dirty="0"/>
          </a:p>
        </p:txBody>
      </p:sp>
      <p:pic>
        <p:nvPicPr>
          <p:cNvPr id="4" name="Content Placeholder 3"/>
          <p:cNvPicPr>
            <a:picLocks noGrp="1" noChangeAspect="1"/>
          </p:cNvPicPr>
          <p:nvPr>
            <p:ph sz="half" idx="1"/>
          </p:nvPr>
        </p:nvPicPr>
        <p:blipFill>
          <a:blip r:embed="rId2"/>
          <a:stretch>
            <a:fillRect/>
          </a:stretch>
        </p:blipFill>
        <p:spPr>
          <a:xfrm>
            <a:off x="1077346" y="2649972"/>
            <a:ext cx="2798307" cy="242641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5960" y="6477000"/>
            <a:ext cx="5212080" cy="269093"/>
          </a:xfrm>
          <a:prstGeom prst="rect">
            <a:avLst/>
          </a:prstGeom>
        </p:spPr>
      </p:pic>
    </p:spTree>
    <p:extLst>
      <p:ext uri="{BB962C8B-B14F-4D97-AF65-F5344CB8AC3E}">
        <p14:creationId xmlns:p14="http://schemas.microsoft.com/office/powerpoint/2010/main" val="22328521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b="1" dirty="0"/>
              <a:t>I-20 Changes</a:t>
            </a:r>
          </a:p>
        </p:txBody>
      </p:sp>
      <p:sp>
        <p:nvSpPr>
          <p:cNvPr id="6" name="Content Placeholder 5"/>
          <p:cNvSpPr>
            <a:spLocks noGrp="1"/>
          </p:cNvSpPr>
          <p:nvPr>
            <p:ph idx="1"/>
          </p:nvPr>
        </p:nvSpPr>
        <p:spPr/>
        <p:txBody>
          <a:bodyPr>
            <a:normAutofit/>
          </a:bodyPr>
          <a:lstStyle/>
          <a:p>
            <a:r>
              <a:rPr lang="en-US" dirty="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rPr>
              <a:t>Students must coordinate shipping of their document through issuing DSO.  </a:t>
            </a:r>
          </a:p>
          <a:p>
            <a:pPr lvl="1"/>
            <a:r>
              <a:rPr lang="en-US" dirty="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rPr>
              <a:t>For new Graduate Admits, that is Christen Powers</a:t>
            </a:r>
          </a:p>
          <a:p>
            <a:pPr lvl="1"/>
            <a:r>
              <a:rPr lang="en-US" dirty="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rPr>
              <a:t>Document Shipping Options</a:t>
            </a:r>
          </a:p>
          <a:p>
            <a:pPr lvl="2"/>
            <a:r>
              <a:rPr lang="en-US" dirty="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rPr>
              <a:t>Courier Service (at the expense of the student)</a:t>
            </a:r>
          </a:p>
          <a:p>
            <a:pPr lvl="2"/>
            <a:r>
              <a:rPr lang="en-US" dirty="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rPr>
              <a:t>US Airmail</a:t>
            </a:r>
          </a:p>
          <a:p>
            <a:pPr lvl="3"/>
            <a:r>
              <a:rPr lang="en-US" dirty="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rPr>
              <a:t>Not trackable, and can take several weeks to deliver.</a:t>
            </a:r>
          </a:p>
          <a:p>
            <a:pPr marL="0" indent="0">
              <a:buNone/>
            </a:pPr>
            <a:endParaRPr lang="en-US" dirty="0"/>
          </a:p>
          <a:p>
            <a:pPr marL="0" indent="0" algn="ctr">
              <a:buNone/>
            </a:pPr>
            <a:endParaRPr lang="en-US" sz="6000" dirty="0">
              <a:ln>
                <a:solidFill>
                  <a:srgbClr val="888B8D"/>
                </a:solidFill>
              </a:ln>
              <a:latin typeface="Times New Roman" panose="02020603050405020304" pitchFamily="18" charset="0"/>
              <a:cs typeface="Times New Roman" panose="02020603050405020304" pitchFamily="18" charset="0"/>
            </a:endParaRPr>
          </a:p>
          <a:p>
            <a:endParaRPr lang="en-US" dirty="0"/>
          </a:p>
        </p:txBody>
      </p:sp>
      <p:pic>
        <p:nvPicPr>
          <p:cNvPr id="2" name="Picture 1"/>
          <p:cNvPicPr>
            <a:picLocks noChangeAspect="1"/>
          </p:cNvPicPr>
          <p:nvPr/>
        </p:nvPicPr>
        <p:blipFill>
          <a:blip r:embed="rId3"/>
          <a:stretch>
            <a:fillRect/>
          </a:stretch>
        </p:blipFill>
        <p:spPr>
          <a:xfrm>
            <a:off x="2133600" y="6477000"/>
            <a:ext cx="5212532" cy="268247"/>
          </a:xfrm>
          <a:prstGeom prst="rect">
            <a:avLst/>
          </a:prstGeom>
        </p:spPr>
      </p:pic>
    </p:spTree>
    <p:extLst>
      <p:ext uri="{BB962C8B-B14F-4D97-AF65-F5344CB8AC3E}">
        <p14:creationId xmlns:p14="http://schemas.microsoft.com/office/powerpoint/2010/main" val="150523770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normAutofit fontScale="90000"/>
          </a:bodyPr>
          <a:lstStyle/>
          <a:p>
            <a:pPr lvl="0"/>
            <a:r>
              <a:rPr lang="en-US" b="1" dirty="0"/>
              <a:t>I-20 Changes</a:t>
            </a:r>
            <a:endParaRPr lang="en-US" sz="4400" b="1" dirty="0"/>
          </a:p>
        </p:txBody>
      </p:sp>
      <p:sp>
        <p:nvSpPr>
          <p:cNvPr id="13" name="Content Placeholder 12"/>
          <p:cNvSpPr>
            <a:spLocks noGrp="1"/>
          </p:cNvSpPr>
          <p:nvPr>
            <p:ph idx="1"/>
          </p:nvPr>
        </p:nvSpPr>
        <p:spPr>
          <a:xfrm>
            <a:off x="457200" y="1524000"/>
            <a:ext cx="8229600" cy="4602163"/>
          </a:xfrm>
        </p:spPr>
        <p:txBody>
          <a:bodyPr>
            <a:normAutofit/>
          </a:bodyPr>
          <a:lstStyle/>
          <a:p>
            <a:pPr lvl="0"/>
            <a:r>
              <a:rPr lang="en-US" sz="3600" dirty="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rPr>
              <a:t>SEVP restrictions on third party shipping</a:t>
            </a:r>
          </a:p>
          <a:p>
            <a:pPr lvl="1"/>
            <a:r>
              <a:rPr lang="en-US" dirty="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rPr>
              <a:t>Policy Details	</a:t>
            </a:r>
          </a:p>
          <a:p>
            <a:pPr lvl="2"/>
            <a:r>
              <a:rPr lang="en-US" sz="1600" dirty="0">
                <a:solidFill>
                  <a:prstClr val="black"/>
                </a:solidFill>
                <a:hlinkClick r:id="rId2"/>
              </a:rPr>
              <a:t>https://studyinthestates.dhs.gov/2019/06/sevp-publishes-guidance-on-recruiters-and-the-form-i-20</a:t>
            </a:r>
            <a:endParaRPr lang="en-US" sz="1600" dirty="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endParaRPr>
          </a:p>
          <a:p>
            <a:pPr lvl="1"/>
            <a:r>
              <a:rPr lang="en-US" sz="3600" dirty="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rPr>
              <a:t>Appeal Process</a:t>
            </a:r>
          </a:p>
          <a:p>
            <a:pPr lvl="2"/>
            <a:r>
              <a:rPr lang="en-US" sz="1700" dirty="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rPr>
              <a:t>There is a limited appeal process for those who live in countries that do not have access to courier service. </a:t>
            </a:r>
          </a:p>
          <a:p>
            <a:pPr lvl="3"/>
            <a:r>
              <a:rPr lang="en-US" sz="1700" dirty="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rPr>
              <a:t>The student must request an appeal to the above policy and provide documentation of the inability to receive the I-20 visa courier</a:t>
            </a:r>
          </a:p>
          <a:p>
            <a:pPr marL="0" indent="0">
              <a:buNone/>
            </a:pP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5960" y="6477000"/>
            <a:ext cx="5212080" cy="269093"/>
          </a:xfrm>
          <a:prstGeom prst="rect">
            <a:avLst/>
          </a:prstGeom>
        </p:spPr>
      </p:pic>
    </p:spTree>
    <p:extLst>
      <p:ext uri="{BB962C8B-B14F-4D97-AF65-F5344CB8AC3E}">
        <p14:creationId xmlns:p14="http://schemas.microsoft.com/office/powerpoint/2010/main" val="66713849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762000"/>
          </a:xfrm>
        </p:spPr>
        <p:txBody>
          <a:bodyPr>
            <a:normAutofit/>
          </a:bodyPr>
          <a:lstStyle/>
          <a:p>
            <a:pPr lvl="0">
              <a:spcBef>
                <a:spcPts val="0"/>
              </a:spcBef>
            </a:pPr>
            <a:r>
              <a:rPr lang="en-US" b="1" dirty="0"/>
              <a:t>I-20 Changes</a:t>
            </a:r>
            <a:endParaRPr lang="en-US" sz="6000" dirty="0">
              <a:solidFill>
                <a:schemeClr val="tx1"/>
              </a:solidFill>
              <a:latin typeface="Times New Roman" panose="02020603050405020304" pitchFamily="18" charset="0"/>
              <a:cs typeface="Times New Roman" panose="02020603050405020304" pitchFamily="18" charset="0"/>
            </a:endParaRPr>
          </a:p>
        </p:txBody>
      </p:sp>
      <p:sp>
        <p:nvSpPr>
          <p:cNvPr id="7" name="Content Placeholder 6"/>
          <p:cNvSpPr>
            <a:spLocks noGrp="1"/>
          </p:cNvSpPr>
          <p:nvPr>
            <p:ph idx="1"/>
          </p:nvPr>
        </p:nvSpPr>
        <p:spPr>
          <a:xfrm>
            <a:off x="457200" y="1828800"/>
            <a:ext cx="8229600" cy="4297363"/>
          </a:xfrm>
        </p:spPr>
        <p:txBody>
          <a:bodyPr>
            <a:normAutofit/>
          </a:bodyPr>
          <a:lstStyle/>
          <a:p>
            <a:pPr lvl="0"/>
            <a:r>
              <a:rPr lang="en-US" sz="2400" dirty="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rPr>
              <a:t>Appeal Process</a:t>
            </a:r>
          </a:p>
          <a:p>
            <a:pPr lvl="1"/>
            <a:r>
              <a:rPr lang="en-US" sz="1800" dirty="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rPr>
              <a:t>If the applicant wants to ship the document to a third party.</a:t>
            </a:r>
          </a:p>
          <a:p>
            <a:pPr lvl="2"/>
            <a:r>
              <a:rPr lang="en-US" sz="1800" dirty="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rPr>
              <a:t>The applicant must fill out a new form, which will be available from me</a:t>
            </a:r>
          </a:p>
          <a:p>
            <a:pPr lvl="2"/>
            <a:r>
              <a:rPr lang="en-US" sz="1800" dirty="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rPr>
              <a:t>The applicant must provide the name , relationship, and location of their designee</a:t>
            </a:r>
          </a:p>
          <a:p>
            <a:pPr lvl="3"/>
            <a:r>
              <a:rPr lang="en-US" sz="1400" dirty="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rPr>
              <a:t>This address must still be overseas, as new initial documents must be shipped overseas.</a:t>
            </a:r>
          </a:p>
          <a:p>
            <a:pPr marL="0" indent="0">
              <a:buNone/>
            </a:pP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5960" y="6477000"/>
            <a:ext cx="5212080" cy="269093"/>
          </a:xfrm>
          <a:prstGeom prst="rect">
            <a:avLst/>
          </a:prstGeom>
        </p:spPr>
      </p:pic>
    </p:spTree>
    <p:extLst>
      <p:ext uri="{BB962C8B-B14F-4D97-AF65-F5344CB8AC3E}">
        <p14:creationId xmlns:p14="http://schemas.microsoft.com/office/powerpoint/2010/main" val="4808126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p:spPr>
        <p:txBody>
          <a:bodyPr>
            <a:normAutofit fontScale="90000"/>
          </a:bodyPr>
          <a:lstStyle/>
          <a:p>
            <a:pPr lvl="0">
              <a:spcBef>
                <a:spcPts val="0"/>
              </a:spcBef>
            </a:pPr>
            <a:r>
              <a:rPr lang="en-US" sz="6000" cap="none" dirty="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ea typeface="+mn-ea"/>
                <a:cs typeface="+mn-cs"/>
              </a:rPr>
              <a:t/>
            </a:r>
            <a:br>
              <a:rPr lang="en-US" sz="6000" cap="none" dirty="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ea typeface="+mn-ea"/>
                <a:cs typeface="+mn-cs"/>
              </a:rPr>
            </a:br>
            <a:endParaRPr lang="en-US" dirty="0"/>
          </a:p>
        </p:txBody>
      </p:sp>
      <p:sp>
        <p:nvSpPr>
          <p:cNvPr id="3" name="Content Placeholder 2"/>
          <p:cNvSpPr>
            <a:spLocks noGrp="1"/>
          </p:cNvSpPr>
          <p:nvPr>
            <p:ph sz="half" idx="2"/>
          </p:nvPr>
        </p:nvSpPr>
        <p:spPr/>
        <p:txBody>
          <a:bodyPr/>
          <a:lstStyle/>
          <a:p>
            <a:pPr lvl="0" algn="ctr"/>
            <a:r>
              <a:rPr lang="en-US" sz="3600" b="1" dirty="0">
                <a:solidFill>
                  <a:prstClr val="black"/>
                </a:solidFill>
                <a:latin typeface="Franklin Gothic Medium" panose="020B0603020102020204" pitchFamily="34" charset="0"/>
                <a:cs typeface="Times New Roman" panose="02020603050405020304" pitchFamily="18" charset="0"/>
              </a:rPr>
              <a:t>Stefan Johnsson</a:t>
            </a:r>
          </a:p>
          <a:p>
            <a:pPr lvl="0" algn="ctr">
              <a:lnSpc>
                <a:spcPct val="100000"/>
              </a:lnSpc>
              <a:spcBef>
                <a:spcPts val="0"/>
              </a:spcBef>
            </a:pPr>
            <a:r>
              <a:rPr lang="en-US" i="1" dirty="0" err="1">
                <a:solidFill>
                  <a:prstClr val="black"/>
                </a:solidFill>
                <a:latin typeface="Franklin Gothic Book" panose="020B0503020102020204" pitchFamily="34" charset="0"/>
              </a:rPr>
              <a:t>Coord</a:t>
            </a:r>
            <a:r>
              <a:rPr lang="en-US" i="1" dirty="0">
                <a:solidFill>
                  <a:prstClr val="black"/>
                </a:solidFill>
                <a:latin typeface="Franklin Gothic Book" panose="020B0503020102020204" pitchFamily="34" charset="0"/>
              </a:rPr>
              <a:t>, </a:t>
            </a:r>
            <a:r>
              <a:rPr lang="en-US" i="1" dirty="0" err="1">
                <a:solidFill>
                  <a:prstClr val="black"/>
                </a:solidFill>
                <a:latin typeface="Franklin Gothic Book" panose="020B0503020102020204" pitchFamily="34" charset="0"/>
              </a:rPr>
              <a:t>Sr</a:t>
            </a:r>
            <a:r>
              <a:rPr lang="en-US" i="1" dirty="0">
                <a:solidFill>
                  <a:prstClr val="black"/>
                </a:solidFill>
                <a:latin typeface="Franklin Gothic Book" panose="020B0503020102020204" pitchFamily="34" charset="0"/>
              </a:rPr>
              <a:t>, SEVIS Compliance</a:t>
            </a:r>
          </a:p>
          <a:p>
            <a:pPr lvl="0" algn="ctr">
              <a:lnSpc>
                <a:spcPct val="100000"/>
              </a:lnSpc>
              <a:spcBef>
                <a:spcPts val="0"/>
              </a:spcBef>
            </a:pPr>
            <a:r>
              <a:rPr lang="en-US" i="1" dirty="0">
                <a:solidFill>
                  <a:prstClr val="black"/>
                </a:solidFill>
                <a:latin typeface="Franklin Gothic Book" panose="020B0503020102020204" pitchFamily="34" charset="0"/>
              </a:rPr>
              <a:t>ISSSO</a:t>
            </a:r>
          </a:p>
          <a:p>
            <a:endParaRPr lang="en-US" sz="2400" b="1" dirty="0"/>
          </a:p>
        </p:txBody>
      </p:sp>
      <p:pic>
        <p:nvPicPr>
          <p:cNvPr id="4" name="Content Placeholder 3"/>
          <p:cNvPicPr>
            <a:picLocks noGrp="1" noChangeAspect="1"/>
          </p:cNvPicPr>
          <p:nvPr>
            <p:ph sz="half" idx="1"/>
          </p:nvPr>
        </p:nvPicPr>
        <p:blipFill>
          <a:blip r:embed="rId2"/>
          <a:stretch>
            <a:fillRect/>
          </a:stretch>
        </p:blipFill>
        <p:spPr>
          <a:xfrm>
            <a:off x="1524000" y="1741968"/>
            <a:ext cx="2798307" cy="242641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5960" y="6477000"/>
            <a:ext cx="5212080" cy="269093"/>
          </a:xfrm>
          <a:prstGeom prst="rect">
            <a:avLst/>
          </a:prstGeom>
        </p:spPr>
      </p:pic>
    </p:spTree>
    <p:extLst>
      <p:ext uri="{BB962C8B-B14F-4D97-AF65-F5344CB8AC3E}">
        <p14:creationId xmlns:p14="http://schemas.microsoft.com/office/powerpoint/2010/main" val="98830168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spcBef>
                <a:spcPts val="0"/>
              </a:spcBef>
            </a:pPr>
            <a:r>
              <a:rPr lang="en-US" b="1" dirty="0"/>
              <a:t>I-20 reminders</a:t>
            </a:r>
            <a:endParaRPr lang="en-US" dirty="0"/>
          </a:p>
        </p:txBody>
      </p:sp>
      <p:sp>
        <p:nvSpPr>
          <p:cNvPr id="7" name="Content Placeholder 6"/>
          <p:cNvSpPr>
            <a:spLocks noGrp="1"/>
          </p:cNvSpPr>
          <p:nvPr>
            <p:ph idx="1"/>
          </p:nvPr>
        </p:nvSpPr>
        <p:spPr/>
        <p:txBody>
          <a:bodyPr>
            <a:normAutofit/>
          </a:bodyPr>
          <a:lstStyle/>
          <a:p>
            <a:pPr lvl="0"/>
            <a:r>
              <a:rPr lang="en-US" dirty="0">
                <a:solidFill>
                  <a:srgbClr val="C00000"/>
                </a:solidFill>
                <a:effectLst>
                  <a:outerShdw blurRad="38100" dist="38100" dir="2700000" algn="tl">
                    <a:srgbClr val="000000">
                      <a:alpha val="43137"/>
                    </a:srgbClr>
                  </a:outerShdw>
                </a:effectLst>
                <a:latin typeface="Franklin Gothic Demi Cond" panose="020B0706030402020204" pitchFamily="34" charset="0"/>
              </a:rPr>
              <a:t>Fill out the I-20 request completely</a:t>
            </a:r>
          </a:p>
          <a:p>
            <a:pPr lvl="1"/>
            <a:r>
              <a:rPr lang="en-US" dirty="0">
                <a:solidFill>
                  <a:srgbClr val="C00000"/>
                </a:solidFill>
                <a:effectLst>
                  <a:outerShdw blurRad="38100" dist="38100" dir="2700000" algn="tl">
                    <a:srgbClr val="000000">
                      <a:alpha val="43137"/>
                    </a:srgbClr>
                  </a:outerShdw>
                </a:effectLst>
                <a:latin typeface="Franklin Gothic Demi Cond" panose="020B0706030402020204" pitchFamily="34" charset="0"/>
              </a:rPr>
              <a:t>There are a few changes to the I-20 request</a:t>
            </a:r>
          </a:p>
          <a:p>
            <a:pPr lvl="2"/>
            <a:r>
              <a:rPr lang="en-US" dirty="0">
                <a:solidFill>
                  <a:srgbClr val="C00000"/>
                </a:solidFill>
                <a:effectLst>
                  <a:outerShdw blurRad="38100" dist="38100" dir="2700000" algn="tl">
                    <a:srgbClr val="000000">
                      <a:alpha val="43137"/>
                    </a:srgbClr>
                  </a:outerShdw>
                </a:effectLst>
                <a:latin typeface="Franklin Gothic Demi Cond" panose="020B0706030402020204" pitchFamily="34" charset="0"/>
              </a:rPr>
              <a:t>The option to select delivery to academic department has been removed.</a:t>
            </a:r>
          </a:p>
          <a:p>
            <a:pPr lvl="2"/>
            <a:r>
              <a:rPr lang="en-US" dirty="0">
                <a:solidFill>
                  <a:srgbClr val="C00000"/>
                </a:solidFill>
                <a:effectLst>
                  <a:outerShdw blurRad="38100" dist="38100" dir="2700000" algn="tl">
                    <a:srgbClr val="000000">
                      <a:alpha val="43137"/>
                    </a:srgbClr>
                  </a:outerShdw>
                </a:effectLst>
                <a:latin typeface="Franklin Gothic Demi Cond" panose="020B0706030402020204" pitchFamily="34" charset="0"/>
              </a:rPr>
              <a:t>This option has been replaced with an acknowledgement of submission. </a:t>
            </a:r>
          </a:p>
          <a:p>
            <a:pPr lvl="1"/>
            <a:r>
              <a:rPr lang="en-US" dirty="0">
                <a:solidFill>
                  <a:srgbClr val="C00000"/>
                </a:solidFill>
                <a:effectLst>
                  <a:outerShdw blurRad="38100" dist="38100" dir="2700000" algn="tl">
                    <a:srgbClr val="000000">
                      <a:alpha val="43137"/>
                    </a:srgbClr>
                  </a:outerShdw>
                </a:effectLst>
                <a:latin typeface="Franklin Gothic Demi Cond" panose="020B0706030402020204" pitchFamily="34" charset="0"/>
              </a:rPr>
              <a:t>The request must be fully completed in order to submit the request.</a:t>
            </a:r>
          </a:p>
          <a:p>
            <a:pPr marL="0" indent="0">
              <a:buNone/>
            </a:pP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5960" y="6477000"/>
            <a:ext cx="5212080" cy="269093"/>
          </a:xfrm>
          <a:prstGeom prst="rect">
            <a:avLst/>
          </a:prstGeom>
        </p:spPr>
      </p:pic>
    </p:spTree>
    <p:extLst>
      <p:ext uri="{BB962C8B-B14F-4D97-AF65-F5344CB8AC3E}">
        <p14:creationId xmlns:p14="http://schemas.microsoft.com/office/powerpoint/2010/main" val="1823754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b="1" dirty="0"/>
              <a:t>I-20 reminders</a:t>
            </a:r>
          </a:p>
        </p:txBody>
      </p:sp>
      <p:sp>
        <p:nvSpPr>
          <p:cNvPr id="6" name="Content Placeholder 5"/>
          <p:cNvSpPr>
            <a:spLocks noGrp="1"/>
          </p:cNvSpPr>
          <p:nvPr>
            <p:ph idx="1"/>
          </p:nvPr>
        </p:nvSpPr>
        <p:spPr>
          <a:xfrm>
            <a:off x="457200" y="1676399"/>
            <a:ext cx="8229600" cy="4419601"/>
          </a:xfrm>
        </p:spPr>
        <p:txBody>
          <a:bodyPr>
            <a:normAutofit/>
          </a:bodyPr>
          <a:lstStyle/>
          <a:p>
            <a:pPr lvl="0"/>
            <a:r>
              <a:rPr lang="en-US" sz="2800" dirty="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rPr>
              <a:t>New requests will be evaluated within 1-2 business days of </a:t>
            </a:r>
            <a:r>
              <a:rPr lang="en-US" sz="2800" dirty="0" err="1">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rPr>
              <a:t>reciept</a:t>
            </a:r>
            <a:r>
              <a:rPr lang="en-US" sz="2800" dirty="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rPr>
              <a:t>.</a:t>
            </a:r>
          </a:p>
          <a:p>
            <a:pPr lvl="1"/>
            <a:r>
              <a:rPr lang="en-US" dirty="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rPr>
              <a:t>This does not mean from the moment you submit it</a:t>
            </a:r>
          </a:p>
          <a:p>
            <a:pPr lvl="2"/>
            <a:r>
              <a:rPr lang="en-US" dirty="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rPr>
              <a:t>The student must have accepted their admission in order for me to see the request </a:t>
            </a:r>
          </a:p>
          <a:p>
            <a:pPr marL="0" indent="0" algn="ctr">
              <a:buNone/>
            </a:pPr>
            <a:endParaRPr lang="en-US" sz="6000" dirty="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endParaRPr>
          </a:p>
          <a:p>
            <a:pPr marL="0"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5960" y="6466669"/>
            <a:ext cx="5212080" cy="269093"/>
          </a:xfrm>
          <a:prstGeom prst="rect">
            <a:avLst/>
          </a:prstGeom>
        </p:spPr>
      </p:pic>
    </p:spTree>
    <p:extLst>
      <p:ext uri="{BB962C8B-B14F-4D97-AF65-F5344CB8AC3E}">
        <p14:creationId xmlns:p14="http://schemas.microsoft.com/office/powerpoint/2010/main" val="77094144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b="1" dirty="0"/>
              <a:t>I-20 reminders</a:t>
            </a:r>
          </a:p>
        </p:txBody>
      </p:sp>
      <p:sp>
        <p:nvSpPr>
          <p:cNvPr id="6" name="Content Placeholder 5"/>
          <p:cNvSpPr>
            <a:spLocks noGrp="1"/>
          </p:cNvSpPr>
          <p:nvPr>
            <p:ph idx="1"/>
          </p:nvPr>
        </p:nvSpPr>
        <p:spPr>
          <a:xfrm>
            <a:off x="457200" y="1904999"/>
            <a:ext cx="8229600" cy="4114801"/>
          </a:xfrm>
        </p:spPr>
        <p:txBody>
          <a:bodyPr>
            <a:normAutofit/>
          </a:bodyPr>
          <a:lstStyle/>
          <a:p>
            <a:pPr lvl="0"/>
            <a:r>
              <a:rPr lang="en-US" sz="2800" dirty="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rPr>
              <a:t>New requests will be evaluated within 1-2 business days of </a:t>
            </a:r>
            <a:r>
              <a:rPr lang="en-US" sz="2800" dirty="0" err="1">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rPr>
              <a:t>reciept</a:t>
            </a:r>
            <a:r>
              <a:rPr lang="en-US" sz="2800" dirty="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rPr>
              <a:t>.</a:t>
            </a:r>
          </a:p>
          <a:p>
            <a:pPr lvl="1"/>
            <a:r>
              <a:rPr lang="en-US" dirty="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rPr>
              <a:t>This does </a:t>
            </a:r>
            <a:r>
              <a:rPr lang="en-US" dirty="0">
                <a:ln>
                  <a:solidFill>
                    <a:srgbClr val="888B8D"/>
                  </a:solidFill>
                </a:ln>
                <a:solidFill>
                  <a:srgbClr val="C00000"/>
                </a:solidFill>
                <a:effectLst>
                  <a:outerShdw blurRad="38100" dist="38100" dir="2700000" algn="tl">
                    <a:srgbClr val="000000">
                      <a:alpha val="43137"/>
                    </a:srgbClr>
                  </a:outerShdw>
                </a:effectLst>
                <a:latin typeface="Franklin Gothic Demi" panose="020B0703020102020204" pitchFamily="34" charset="0"/>
              </a:rPr>
              <a:t>not</a:t>
            </a:r>
            <a:r>
              <a:rPr lang="en-US" dirty="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rPr>
              <a:t> mean from the moment you submit it</a:t>
            </a:r>
          </a:p>
          <a:p>
            <a:pPr lvl="2"/>
            <a:r>
              <a:rPr lang="en-US" dirty="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rPr>
              <a:t>The student must have accepted their admission in order for me to see the request </a:t>
            </a:r>
          </a:p>
          <a:p>
            <a:pPr lvl="0"/>
            <a:r>
              <a:rPr lang="en-US" dirty="0">
                <a:solidFill>
                  <a:srgbClr val="C00000"/>
                </a:solidFill>
                <a:effectLst>
                  <a:outerShdw blurRad="38100" dist="38100" dir="2700000" algn="tl">
                    <a:srgbClr val="000000">
                      <a:alpha val="43137"/>
                    </a:srgbClr>
                  </a:outerShdw>
                </a:effectLst>
                <a:latin typeface="Franklin Gothic Demi Cond" panose="020B0706030402020204" pitchFamily="34" charset="0"/>
              </a:rPr>
              <a:t>Processing can take 5-7 business days before it is ready to review</a:t>
            </a:r>
            <a:endParaRPr lang="en-US" dirty="0">
              <a:ln>
                <a:solidFill>
                  <a:srgbClr val="888B8D"/>
                </a:solidFill>
              </a:ln>
              <a:solidFill>
                <a:srgbClr val="C00000"/>
              </a:solidFill>
              <a:effectLst>
                <a:outerShdw blurRad="38100" dist="38100" dir="2700000" algn="tl">
                  <a:srgbClr val="000000">
                    <a:alpha val="43137"/>
                  </a:srgbClr>
                </a:outerShdw>
              </a:effectLst>
              <a:latin typeface="Franklin Gothic Demi Cond" panose="020B0706030402020204" pitchFamily="34" charset="0"/>
            </a:endParaRPr>
          </a:p>
          <a:p>
            <a:pPr marL="0" indent="0" algn="ctr">
              <a:buNone/>
            </a:pPr>
            <a:endParaRPr lang="en-US" sz="6000" dirty="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endParaRPr>
          </a:p>
          <a:p>
            <a:pPr marL="0"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5960" y="6466669"/>
            <a:ext cx="5212080" cy="269093"/>
          </a:xfrm>
          <a:prstGeom prst="rect">
            <a:avLst/>
          </a:prstGeom>
        </p:spPr>
      </p:pic>
    </p:spTree>
    <p:extLst>
      <p:ext uri="{BB962C8B-B14F-4D97-AF65-F5344CB8AC3E}">
        <p14:creationId xmlns:p14="http://schemas.microsoft.com/office/powerpoint/2010/main" val="408235449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p:spPr>
        <p:txBody>
          <a:bodyPr>
            <a:normAutofit fontScale="90000"/>
          </a:bodyPr>
          <a:lstStyle/>
          <a:p>
            <a:pPr lvl="0">
              <a:spcBef>
                <a:spcPts val="0"/>
              </a:spcBef>
            </a:pPr>
            <a:r>
              <a:rPr lang="en-US" sz="6000" cap="none" dirty="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ea typeface="+mn-ea"/>
                <a:cs typeface="+mn-cs"/>
              </a:rPr>
              <a:t/>
            </a:r>
            <a:br>
              <a:rPr lang="en-US" sz="6000" cap="none" dirty="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ea typeface="+mn-ea"/>
                <a:cs typeface="+mn-cs"/>
              </a:rPr>
            </a:br>
            <a:endParaRPr lang="en-US" dirty="0"/>
          </a:p>
        </p:txBody>
      </p:sp>
      <p:sp>
        <p:nvSpPr>
          <p:cNvPr id="3" name="Content Placeholder 2"/>
          <p:cNvSpPr>
            <a:spLocks noGrp="1"/>
          </p:cNvSpPr>
          <p:nvPr>
            <p:ph sz="half" idx="2"/>
          </p:nvPr>
        </p:nvSpPr>
        <p:spPr/>
        <p:txBody>
          <a:bodyPr/>
          <a:lstStyle/>
          <a:p>
            <a:pPr lvl="0" algn="ctr"/>
            <a:r>
              <a:rPr lang="en-US" sz="3600" b="1" dirty="0" smtClean="0">
                <a:solidFill>
                  <a:prstClr val="black"/>
                </a:solidFill>
                <a:latin typeface="Franklin Gothic Medium" panose="020B0603020102020204" pitchFamily="34" charset="0"/>
                <a:cs typeface="Times New Roman" panose="02020603050405020304" pitchFamily="18" charset="0"/>
              </a:rPr>
              <a:t>Chastyne Blacklock</a:t>
            </a:r>
            <a:endParaRPr lang="en-US" sz="3600" b="1" dirty="0">
              <a:solidFill>
                <a:prstClr val="black"/>
              </a:solidFill>
              <a:latin typeface="Franklin Gothic Medium" panose="020B0603020102020204" pitchFamily="34" charset="0"/>
              <a:cs typeface="Times New Roman" panose="02020603050405020304" pitchFamily="18" charset="0"/>
            </a:endParaRPr>
          </a:p>
          <a:p>
            <a:pPr lvl="0" algn="ctr">
              <a:lnSpc>
                <a:spcPct val="100000"/>
              </a:lnSpc>
              <a:spcBef>
                <a:spcPts val="0"/>
              </a:spcBef>
            </a:pPr>
            <a:r>
              <a:rPr lang="en-US" i="1" dirty="0" smtClean="0">
                <a:solidFill>
                  <a:prstClr val="black"/>
                </a:solidFill>
                <a:latin typeface="Franklin Gothic Book" panose="020B0503020102020204" pitchFamily="34" charset="0"/>
              </a:rPr>
              <a:t>Executive Assistant to Dean Larsen &amp; Events Coordinator</a:t>
            </a:r>
            <a:endParaRPr lang="en-US" sz="2400" b="1" dirty="0"/>
          </a:p>
        </p:txBody>
      </p:sp>
      <p:pic>
        <p:nvPicPr>
          <p:cNvPr id="4" name="Content Placeholder 3"/>
          <p:cNvPicPr>
            <a:picLocks noGrp="1" noChangeAspect="1"/>
          </p:cNvPicPr>
          <p:nvPr>
            <p:ph sz="half" idx="1"/>
          </p:nvPr>
        </p:nvPicPr>
        <p:blipFill>
          <a:blip r:embed="rId2"/>
          <a:stretch>
            <a:fillRect/>
          </a:stretch>
        </p:blipFill>
        <p:spPr>
          <a:xfrm>
            <a:off x="1524000" y="1741968"/>
            <a:ext cx="2798307" cy="242641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5960" y="6477000"/>
            <a:ext cx="5212080" cy="269093"/>
          </a:xfrm>
          <a:prstGeom prst="rect">
            <a:avLst/>
          </a:prstGeom>
        </p:spPr>
      </p:pic>
    </p:spTree>
    <p:extLst>
      <p:ext uri="{BB962C8B-B14F-4D97-AF65-F5344CB8AC3E}">
        <p14:creationId xmlns:p14="http://schemas.microsoft.com/office/powerpoint/2010/main" val="176583385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33400" y="685800"/>
            <a:ext cx="8229600" cy="6400800"/>
          </a:xfrm>
        </p:spPr>
        <p:txBody>
          <a:bodyPr>
            <a:normAutofit fontScale="77500" lnSpcReduction="20000"/>
          </a:bodyPr>
          <a:lstStyle/>
          <a:p>
            <a:pPr marL="0" indent="0" algn="ctr">
              <a:buNone/>
            </a:pPr>
            <a:r>
              <a:rPr lang="en-US" sz="5700" dirty="0" smtClean="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rPr>
              <a:t>Below are our upcoming events:</a:t>
            </a:r>
          </a:p>
          <a:p>
            <a:pPr marL="0" indent="0" algn="ctr">
              <a:buNone/>
            </a:pPr>
            <a:r>
              <a:rPr lang="en-US" sz="6000" dirty="0" smtClean="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rPr>
              <a:t> </a:t>
            </a:r>
          </a:p>
          <a:p>
            <a:r>
              <a:rPr lang="en-US" sz="2600" dirty="0" smtClean="0"/>
              <a:t>Graduate Appreciation Week  </a:t>
            </a:r>
            <a:r>
              <a:rPr lang="en-US" sz="2100" dirty="0" smtClean="0"/>
              <a:t>(4/8 Ice Cream Social in Grad office)</a:t>
            </a:r>
          </a:p>
          <a:p>
            <a:pPr marL="0" indent="0">
              <a:buNone/>
            </a:pPr>
            <a:r>
              <a:rPr lang="en-US" sz="2600" dirty="0"/>
              <a:t> </a:t>
            </a:r>
            <a:r>
              <a:rPr lang="en-US" sz="2600" dirty="0" smtClean="0"/>
              <a:t>  	April 6 – April 9</a:t>
            </a:r>
          </a:p>
          <a:p>
            <a:pPr marL="0" indent="0">
              <a:buNone/>
            </a:pPr>
            <a:endParaRPr lang="en-US" sz="2600" dirty="0" smtClean="0"/>
          </a:p>
          <a:p>
            <a:r>
              <a:rPr lang="en-US" sz="2600" dirty="0" smtClean="0"/>
              <a:t>Dissertation Boot camp – Writing Center</a:t>
            </a:r>
          </a:p>
          <a:p>
            <a:pPr marL="0" indent="0">
              <a:buNone/>
            </a:pPr>
            <a:r>
              <a:rPr lang="en-US" sz="2600" dirty="0"/>
              <a:t> </a:t>
            </a:r>
            <a:r>
              <a:rPr lang="en-US" sz="2600" dirty="0" smtClean="0"/>
              <a:t>         May 11 – May 14</a:t>
            </a:r>
          </a:p>
          <a:p>
            <a:pPr marL="0" indent="0">
              <a:buNone/>
            </a:pPr>
            <a:endParaRPr lang="en-US" sz="2600" dirty="0" smtClean="0"/>
          </a:p>
          <a:p>
            <a:r>
              <a:rPr lang="en-US" sz="2600" dirty="0" smtClean="0"/>
              <a:t>Graduate Orientation – Student Center</a:t>
            </a:r>
          </a:p>
          <a:p>
            <a:pPr marL="0" indent="0">
              <a:buNone/>
            </a:pPr>
            <a:r>
              <a:rPr lang="en-US" sz="2600" dirty="0" smtClean="0"/>
              <a:t>          August 18</a:t>
            </a:r>
            <a:r>
              <a:rPr lang="en-US" sz="2600" baseline="30000" dirty="0" smtClean="0"/>
              <a:t>th</a:t>
            </a:r>
            <a:r>
              <a:rPr lang="en-US" sz="2600" dirty="0" smtClean="0"/>
              <a:t> </a:t>
            </a:r>
          </a:p>
          <a:p>
            <a:pPr marL="0" indent="0">
              <a:buNone/>
            </a:pPr>
            <a:endParaRPr lang="en-US" sz="2600" dirty="0" smtClean="0"/>
          </a:p>
          <a:p>
            <a:r>
              <a:rPr lang="en-US" sz="2600" dirty="0"/>
              <a:t>Graduate </a:t>
            </a:r>
            <a:r>
              <a:rPr lang="en-US" sz="2600" dirty="0" smtClean="0"/>
              <a:t>Fair – Lynn </a:t>
            </a:r>
            <a:r>
              <a:rPr lang="en-US" sz="2600" dirty="0" err="1" smtClean="0"/>
              <a:t>Eusan</a:t>
            </a:r>
            <a:r>
              <a:rPr lang="en-US" sz="2600" dirty="0" smtClean="0"/>
              <a:t> Park</a:t>
            </a:r>
            <a:endParaRPr lang="en-US" sz="2600" dirty="0"/>
          </a:p>
          <a:p>
            <a:pPr marL="0" indent="0">
              <a:buNone/>
            </a:pPr>
            <a:r>
              <a:rPr lang="en-US" sz="2600" dirty="0"/>
              <a:t>          </a:t>
            </a:r>
            <a:r>
              <a:rPr lang="en-US" sz="2600" dirty="0" smtClean="0"/>
              <a:t>October 1</a:t>
            </a:r>
            <a:r>
              <a:rPr lang="en-US" sz="2600" baseline="30000" dirty="0" smtClean="0"/>
              <a:t>st</a:t>
            </a:r>
          </a:p>
          <a:p>
            <a:pPr marL="0" indent="0">
              <a:buNone/>
            </a:pPr>
            <a:endParaRPr lang="en-US" sz="2600" baseline="30000" dirty="0" smtClean="0"/>
          </a:p>
          <a:p>
            <a:r>
              <a:rPr lang="en-US" sz="2600" dirty="0" smtClean="0"/>
              <a:t> </a:t>
            </a:r>
            <a:r>
              <a:rPr lang="en-US" sz="2600" dirty="0"/>
              <a:t>Graduate </a:t>
            </a:r>
            <a:r>
              <a:rPr lang="en-US" sz="2600" dirty="0" smtClean="0"/>
              <a:t>Research Showcase</a:t>
            </a:r>
            <a:endParaRPr lang="en-US" sz="2600" dirty="0"/>
          </a:p>
          <a:p>
            <a:pPr marL="0" indent="0">
              <a:buNone/>
            </a:pPr>
            <a:r>
              <a:rPr lang="en-US" sz="2600" dirty="0"/>
              <a:t>          </a:t>
            </a:r>
            <a:r>
              <a:rPr lang="en-US" sz="2600" dirty="0" smtClean="0"/>
              <a:t>TBD</a:t>
            </a:r>
            <a:endParaRPr lang="en-US" sz="2600" baseline="30000" dirty="0"/>
          </a:p>
          <a:p>
            <a:pPr marL="0" indent="0">
              <a:buNone/>
            </a:pPr>
            <a:endParaRPr lang="en-US" sz="2600" dirty="0"/>
          </a:p>
          <a:p>
            <a:pPr marL="0" indent="0">
              <a:buNone/>
            </a:pPr>
            <a:endParaRPr lang="en-US" sz="2600" dirty="0" smtClean="0"/>
          </a:p>
          <a:p>
            <a:pPr marL="0" indent="0">
              <a:buNone/>
            </a:pPr>
            <a:endParaRPr lang="en-US" sz="2600" dirty="0" smtClean="0"/>
          </a:p>
          <a:p>
            <a:pPr marL="0" indent="0">
              <a:buNone/>
            </a:pPr>
            <a:endParaRPr lang="en-US" sz="2600" dirty="0"/>
          </a:p>
        </p:txBody>
      </p:sp>
    </p:spTree>
    <p:extLst>
      <p:ext uri="{BB962C8B-B14F-4D97-AF65-F5344CB8AC3E}">
        <p14:creationId xmlns:p14="http://schemas.microsoft.com/office/powerpoint/2010/main" val="2489354079"/>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b="1" dirty="0" smtClean="0"/>
              <a:t>QUESTIONS???</a:t>
            </a:r>
            <a:endParaRPr lang="en-US" b="1" dirty="0"/>
          </a:p>
        </p:txBody>
      </p:sp>
      <p:sp>
        <p:nvSpPr>
          <p:cNvPr id="6" name="Content Placeholder 5"/>
          <p:cNvSpPr>
            <a:spLocks noGrp="1"/>
          </p:cNvSpPr>
          <p:nvPr>
            <p:ph idx="1"/>
          </p:nvPr>
        </p:nvSpPr>
        <p:spPr/>
        <p:txBody>
          <a:bodyPr>
            <a:normAutofit/>
          </a:bodyPr>
          <a:lstStyle/>
          <a:p>
            <a:pPr marL="0" indent="0" algn="ctr">
              <a:buNone/>
            </a:pPr>
            <a:r>
              <a:rPr lang="en-US" dirty="0" smtClean="0"/>
              <a:t>Thank you for attending and thank you for all that you do to assist the Graduate School and our students!</a:t>
            </a:r>
            <a:endParaRPr lang="en-US" dirty="0"/>
          </a:p>
        </p:txBody>
      </p:sp>
      <p:pic>
        <p:nvPicPr>
          <p:cNvPr id="2" name="Picture 1"/>
          <p:cNvPicPr>
            <a:picLocks noChangeAspect="1"/>
          </p:cNvPicPr>
          <p:nvPr/>
        </p:nvPicPr>
        <p:blipFill>
          <a:blip r:embed="rId3"/>
          <a:stretch>
            <a:fillRect/>
          </a:stretch>
        </p:blipFill>
        <p:spPr>
          <a:xfrm>
            <a:off x="2263478" y="6589753"/>
            <a:ext cx="5212532" cy="268247"/>
          </a:xfrm>
          <a:prstGeom prst="rect">
            <a:avLst/>
          </a:prstGeom>
        </p:spPr>
      </p:pic>
    </p:spTree>
    <p:extLst>
      <p:ext uri="{BB962C8B-B14F-4D97-AF65-F5344CB8AC3E}">
        <p14:creationId xmlns:p14="http://schemas.microsoft.com/office/powerpoint/2010/main" val="356177184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p:spPr>
        <p:txBody>
          <a:bodyPr>
            <a:normAutofit fontScale="90000"/>
          </a:bodyPr>
          <a:lstStyle/>
          <a:p>
            <a:pPr lvl="0">
              <a:spcBef>
                <a:spcPts val="0"/>
              </a:spcBef>
            </a:pPr>
            <a:r>
              <a:rPr lang="en-US" sz="6000" cap="none" dirty="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ea typeface="+mn-ea"/>
                <a:cs typeface="+mn-cs"/>
              </a:rPr>
              <a:t/>
            </a:r>
            <a:br>
              <a:rPr lang="en-US" sz="6000" cap="none" dirty="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ea typeface="+mn-ea"/>
                <a:cs typeface="+mn-cs"/>
              </a:rPr>
            </a:br>
            <a:endParaRPr lang="en-US" dirty="0"/>
          </a:p>
        </p:txBody>
      </p:sp>
      <p:sp>
        <p:nvSpPr>
          <p:cNvPr id="3" name="Content Placeholder 2"/>
          <p:cNvSpPr>
            <a:spLocks noGrp="1"/>
          </p:cNvSpPr>
          <p:nvPr>
            <p:ph sz="half" idx="2"/>
          </p:nvPr>
        </p:nvSpPr>
        <p:spPr/>
        <p:txBody>
          <a:bodyPr/>
          <a:lstStyle/>
          <a:p>
            <a:pPr lvl="0" algn="ctr">
              <a:spcBef>
                <a:spcPts val="0"/>
              </a:spcBef>
            </a:pPr>
            <a:r>
              <a:rPr lang="en-US" sz="3600" b="1" dirty="0" smtClean="0">
                <a:solidFill>
                  <a:prstClr val="black"/>
                </a:solidFill>
                <a:latin typeface="Franklin Gothic Medium" panose="020B0603020102020204" pitchFamily="34" charset="0"/>
                <a:cs typeface="Times New Roman" panose="02020603050405020304" pitchFamily="18" charset="0"/>
              </a:rPr>
              <a:t>Curtis Wallace</a:t>
            </a:r>
            <a:endParaRPr lang="en-US" sz="3600" b="1" dirty="0">
              <a:solidFill>
                <a:prstClr val="black"/>
              </a:solidFill>
              <a:latin typeface="Franklin Gothic Medium" panose="020B0603020102020204" pitchFamily="34" charset="0"/>
              <a:cs typeface="Times New Roman" panose="02020603050405020304" pitchFamily="18" charset="0"/>
            </a:endParaRPr>
          </a:p>
          <a:p>
            <a:pPr lvl="0" algn="ctr">
              <a:lnSpc>
                <a:spcPct val="100000"/>
              </a:lnSpc>
              <a:spcBef>
                <a:spcPts val="0"/>
              </a:spcBef>
            </a:pPr>
            <a:r>
              <a:rPr lang="en-US" i="1" dirty="0" smtClean="0">
                <a:solidFill>
                  <a:prstClr val="black"/>
                </a:solidFill>
                <a:latin typeface="Franklin Gothic Book" panose="020B0503020102020204" pitchFamily="34" charset="0"/>
              </a:rPr>
              <a:t>Assistant Registrar,</a:t>
            </a:r>
            <a:endParaRPr lang="en-US" i="1" dirty="0">
              <a:solidFill>
                <a:prstClr val="black"/>
              </a:solidFill>
              <a:latin typeface="Franklin Gothic Book" panose="020B0503020102020204" pitchFamily="34" charset="0"/>
            </a:endParaRPr>
          </a:p>
          <a:p>
            <a:pPr lvl="0" algn="ctr">
              <a:lnSpc>
                <a:spcPct val="100000"/>
              </a:lnSpc>
              <a:spcBef>
                <a:spcPts val="0"/>
              </a:spcBef>
            </a:pPr>
            <a:r>
              <a:rPr lang="en-US" i="1" dirty="0" smtClean="0">
                <a:solidFill>
                  <a:prstClr val="black"/>
                </a:solidFill>
                <a:latin typeface="Franklin Gothic Book" panose="020B0503020102020204" pitchFamily="34" charset="0"/>
              </a:rPr>
              <a:t>Office of the University Registrar</a:t>
            </a:r>
            <a:endParaRPr lang="en-US" i="1" dirty="0">
              <a:solidFill>
                <a:prstClr val="black"/>
              </a:solidFill>
              <a:latin typeface="Franklin Gothic Book" panose="020B0503020102020204" pitchFamily="34" charset="0"/>
            </a:endParaRPr>
          </a:p>
          <a:p>
            <a:endParaRPr lang="en-US" sz="2400" b="1" dirty="0"/>
          </a:p>
        </p:txBody>
      </p:sp>
      <p:pic>
        <p:nvPicPr>
          <p:cNvPr id="4" name="Content Placeholder 3"/>
          <p:cNvPicPr>
            <a:picLocks noGrp="1" noChangeAspect="1"/>
          </p:cNvPicPr>
          <p:nvPr>
            <p:ph sz="half" idx="1"/>
          </p:nvPr>
        </p:nvPicPr>
        <p:blipFill>
          <a:blip r:embed="rId2"/>
          <a:stretch>
            <a:fillRect/>
          </a:stretch>
        </p:blipFill>
        <p:spPr>
          <a:xfrm>
            <a:off x="1524000" y="1741968"/>
            <a:ext cx="2798307" cy="242641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5960" y="6477000"/>
            <a:ext cx="5212080" cy="269093"/>
          </a:xfrm>
          <a:prstGeom prst="rect">
            <a:avLst/>
          </a:prstGeom>
        </p:spPr>
      </p:pic>
    </p:spTree>
    <p:extLst>
      <p:ext uri="{BB962C8B-B14F-4D97-AF65-F5344CB8AC3E}">
        <p14:creationId xmlns:p14="http://schemas.microsoft.com/office/powerpoint/2010/main" val="276949405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p:spPr>
        <p:txBody>
          <a:bodyPr>
            <a:normAutofit fontScale="90000"/>
          </a:bodyPr>
          <a:lstStyle/>
          <a:p>
            <a:pPr lvl="0">
              <a:spcBef>
                <a:spcPts val="0"/>
              </a:spcBef>
            </a:pPr>
            <a:r>
              <a:rPr lang="en-US" sz="6000" cap="none" dirty="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ea typeface="+mn-ea"/>
                <a:cs typeface="+mn-cs"/>
              </a:rPr>
              <a:t/>
            </a:r>
            <a:br>
              <a:rPr lang="en-US" sz="6000" cap="none" dirty="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ea typeface="+mn-ea"/>
                <a:cs typeface="+mn-cs"/>
              </a:rPr>
            </a:br>
            <a:endParaRPr lang="en-US" dirty="0"/>
          </a:p>
        </p:txBody>
      </p:sp>
      <p:sp>
        <p:nvSpPr>
          <p:cNvPr id="3" name="Content Placeholder 2"/>
          <p:cNvSpPr>
            <a:spLocks noGrp="1"/>
          </p:cNvSpPr>
          <p:nvPr>
            <p:ph sz="half" idx="2"/>
          </p:nvPr>
        </p:nvSpPr>
        <p:spPr/>
        <p:txBody>
          <a:bodyPr/>
          <a:lstStyle/>
          <a:p>
            <a:pPr algn="ctr">
              <a:lnSpc>
                <a:spcPct val="100000"/>
              </a:lnSpc>
              <a:spcBef>
                <a:spcPts val="0"/>
              </a:spcBef>
            </a:pPr>
            <a:r>
              <a:rPr lang="en-US" sz="3600" b="1" dirty="0" smtClean="0">
                <a:effectLst>
                  <a:outerShdw blurRad="38100" dist="38100" dir="2700000" algn="tl">
                    <a:srgbClr val="000000">
                      <a:alpha val="43137"/>
                    </a:srgbClr>
                  </a:outerShdw>
                </a:effectLst>
                <a:latin typeface="Franklin Gothic Medium" panose="020B0603020102020204" pitchFamily="34" charset="0"/>
              </a:rPr>
              <a:t>Shari Corprew</a:t>
            </a:r>
          </a:p>
          <a:p>
            <a:pPr algn="ctr">
              <a:lnSpc>
                <a:spcPct val="100000"/>
              </a:lnSpc>
              <a:spcBef>
                <a:spcPts val="0"/>
              </a:spcBef>
            </a:pPr>
            <a:endParaRPr lang="en-US" sz="1100" b="1" dirty="0">
              <a:effectLst>
                <a:outerShdw blurRad="38100" dist="38100" dir="2700000" algn="tl">
                  <a:srgbClr val="000000">
                    <a:alpha val="43137"/>
                  </a:srgbClr>
                </a:outerShdw>
              </a:effectLst>
              <a:latin typeface="Franklin Gothic Medium" panose="020B0603020102020204" pitchFamily="34" charset="0"/>
            </a:endParaRPr>
          </a:p>
          <a:p>
            <a:pPr algn="ctr">
              <a:lnSpc>
                <a:spcPct val="100000"/>
              </a:lnSpc>
              <a:spcBef>
                <a:spcPts val="0"/>
              </a:spcBef>
            </a:pPr>
            <a:r>
              <a:rPr lang="en-US" i="1" dirty="0" smtClean="0">
                <a:latin typeface="Franklin Gothic Book" panose="020B0503020102020204" pitchFamily="34" charset="0"/>
              </a:rPr>
              <a:t>Director, Graduate School</a:t>
            </a:r>
            <a:endParaRPr lang="en-US" i="1" dirty="0">
              <a:latin typeface="Franklin Gothic Book" panose="020B0503020102020204" pitchFamily="34" charset="0"/>
            </a:endParaRPr>
          </a:p>
          <a:p>
            <a:endParaRPr lang="en-US" dirty="0"/>
          </a:p>
        </p:txBody>
      </p:sp>
      <p:pic>
        <p:nvPicPr>
          <p:cNvPr id="4" name="Content Placeholder 3"/>
          <p:cNvPicPr>
            <a:picLocks noGrp="1" noChangeAspect="1"/>
          </p:cNvPicPr>
          <p:nvPr>
            <p:ph sz="half" idx="1"/>
          </p:nvPr>
        </p:nvPicPr>
        <p:blipFill>
          <a:blip r:embed="rId2"/>
          <a:stretch>
            <a:fillRect/>
          </a:stretch>
        </p:blipFill>
        <p:spPr>
          <a:xfrm>
            <a:off x="1077346" y="2649972"/>
            <a:ext cx="2798307" cy="242641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5960" y="6174177"/>
            <a:ext cx="5212080" cy="269093"/>
          </a:xfrm>
          <a:prstGeom prst="rect">
            <a:avLst/>
          </a:prstGeom>
        </p:spPr>
      </p:pic>
    </p:spTree>
    <p:extLst>
      <p:ext uri="{BB962C8B-B14F-4D97-AF65-F5344CB8AC3E}">
        <p14:creationId xmlns:p14="http://schemas.microsoft.com/office/powerpoint/2010/main" val="2435703512"/>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304800"/>
            <a:ext cx="8229600" cy="1143000"/>
          </a:xfrm>
        </p:spPr>
        <p:txBody>
          <a:bodyPr>
            <a:normAutofit fontScale="90000"/>
          </a:bodyPr>
          <a:lstStyle/>
          <a:p>
            <a:r>
              <a:rPr lang="en-US" b="1" dirty="0" smtClean="0"/>
              <a:t>PhD Admissions offer            Letter review </a:t>
            </a:r>
            <a:endParaRPr lang="en-US" b="1" dirty="0"/>
          </a:p>
        </p:txBody>
      </p:sp>
      <p:sp>
        <p:nvSpPr>
          <p:cNvPr id="6" name="Content Placeholder 5"/>
          <p:cNvSpPr>
            <a:spLocks noGrp="1"/>
          </p:cNvSpPr>
          <p:nvPr>
            <p:ph idx="1"/>
          </p:nvPr>
        </p:nvSpPr>
        <p:spPr/>
        <p:txBody>
          <a:bodyPr>
            <a:normAutofit/>
          </a:bodyPr>
          <a:lstStyle/>
          <a:p>
            <a:r>
              <a:rPr lang="en-US" sz="2000" dirty="0" smtClean="0"/>
              <a:t>Financial support amounts incorrect</a:t>
            </a:r>
          </a:p>
          <a:p>
            <a:r>
              <a:rPr lang="en-US" sz="2000" dirty="0" smtClean="0"/>
              <a:t>No financial support indication</a:t>
            </a:r>
          </a:p>
          <a:p>
            <a:r>
              <a:rPr lang="en-US" sz="2000" dirty="0" smtClean="0"/>
              <a:t>Decision letter needs correction</a:t>
            </a:r>
          </a:p>
          <a:p>
            <a:pPr lvl="1"/>
            <a:r>
              <a:rPr lang="en-US" sz="1600" dirty="0"/>
              <a:t>CGS </a:t>
            </a:r>
            <a:r>
              <a:rPr lang="en-US" sz="1600" dirty="0" smtClean="0"/>
              <a:t>deadline</a:t>
            </a:r>
          </a:p>
          <a:p>
            <a:r>
              <a:rPr lang="en-US" sz="2000" dirty="0" smtClean="0"/>
              <a:t>Needs release date</a:t>
            </a:r>
          </a:p>
          <a:p>
            <a:r>
              <a:rPr lang="en-US" sz="2000" dirty="0" smtClean="0"/>
              <a:t>No decision letter</a:t>
            </a:r>
          </a:p>
          <a:p>
            <a:r>
              <a:rPr lang="en-US" sz="2000" dirty="0" smtClean="0"/>
              <a:t>Sent to Registrar for residency review</a:t>
            </a:r>
            <a:endParaRPr lang="en-US" sz="2000" dirty="0"/>
          </a:p>
          <a:p>
            <a:endParaRPr lang="en-US" dirty="0"/>
          </a:p>
        </p:txBody>
      </p:sp>
    </p:spTree>
    <p:extLst>
      <p:ext uri="{BB962C8B-B14F-4D97-AF65-F5344CB8AC3E}">
        <p14:creationId xmlns:p14="http://schemas.microsoft.com/office/powerpoint/2010/main" val="2370428922"/>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b="1" dirty="0"/>
              <a:t>Auto-Generated</a:t>
            </a:r>
            <a:r>
              <a:rPr lang="en-US" dirty="0" smtClean="0"/>
              <a:t>                      </a:t>
            </a:r>
            <a:r>
              <a:rPr lang="en-US" b="1" dirty="0" smtClean="0"/>
              <a:t>email</a:t>
            </a:r>
            <a:r>
              <a:rPr lang="en-US" dirty="0" smtClean="0"/>
              <a:t> </a:t>
            </a:r>
            <a:r>
              <a:rPr lang="en-US" b="1" dirty="0"/>
              <a:t>notifications</a:t>
            </a:r>
          </a:p>
        </p:txBody>
      </p:sp>
      <p:sp>
        <p:nvSpPr>
          <p:cNvPr id="3" name="Content Placeholder 2"/>
          <p:cNvSpPr>
            <a:spLocks noGrp="1"/>
          </p:cNvSpPr>
          <p:nvPr>
            <p:ph idx="1"/>
          </p:nvPr>
        </p:nvSpPr>
        <p:spPr>
          <a:xfrm>
            <a:off x="533400" y="1752600"/>
            <a:ext cx="8229600" cy="4373563"/>
          </a:xfrm>
        </p:spPr>
        <p:txBody>
          <a:bodyPr>
            <a:normAutofit fontScale="92500"/>
          </a:bodyPr>
          <a:lstStyle/>
          <a:p>
            <a:pPr marL="0" indent="0">
              <a:buNone/>
            </a:pPr>
            <a:r>
              <a:rPr lang="en-US" sz="3000" b="1" dirty="0" smtClean="0"/>
              <a:t>Subject: </a:t>
            </a:r>
            <a:r>
              <a:rPr lang="en-US" sz="3000" dirty="0" smtClean="0"/>
              <a:t>Decision Letter Approved Notification</a:t>
            </a:r>
          </a:p>
          <a:p>
            <a:pPr marL="0" indent="0">
              <a:buNone/>
            </a:pPr>
            <a:endParaRPr lang="en-US" dirty="0"/>
          </a:p>
          <a:p>
            <a:pPr marL="0" indent="0">
              <a:buNone/>
            </a:pPr>
            <a:r>
              <a:rPr lang="en-US" sz="3000" dirty="0"/>
              <a:t>This is to notify you that the decision letter for the following application has been approved.</a:t>
            </a:r>
          </a:p>
          <a:p>
            <a:pPr marL="0" indent="0">
              <a:buNone/>
            </a:pPr>
            <a:endParaRPr lang="en-US" sz="3000" dirty="0"/>
          </a:p>
          <a:p>
            <a:pPr marL="0" indent="0">
              <a:buNone/>
            </a:pPr>
            <a:r>
              <a:rPr lang="en-US" sz="3000" dirty="0" smtClean="0"/>
              <a:t>Applicant Name</a:t>
            </a:r>
            <a:endParaRPr lang="en-US" sz="3000" dirty="0"/>
          </a:p>
          <a:p>
            <a:pPr marL="0" indent="0">
              <a:buNone/>
            </a:pPr>
            <a:r>
              <a:rPr lang="en-US" sz="3000" dirty="0" smtClean="0"/>
              <a:t>Program</a:t>
            </a:r>
            <a:endParaRPr lang="en-US" sz="3000" dirty="0"/>
          </a:p>
          <a:p>
            <a:pPr marL="0" indent="0">
              <a:buNone/>
            </a:pPr>
            <a:r>
              <a:rPr lang="en-US" sz="3000" dirty="0" smtClean="0"/>
              <a:t>Applicant ID</a:t>
            </a:r>
            <a:endParaRPr lang="en-US" sz="3000" dirty="0"/>
          </a:p>
        </p:txBody>
      </p:sp>
    </p:spTree>
    <p:extLst>
      <p:ext uri="{BB962C8B-B14F-4D97-AF65-F5344CB8AC3E}">
        <p14:creationId xmlns:p14="http://schemas.microsoft.com/office/powerpoint/2010/main" val="1340007886"/>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b="1" dirty="0"/>
              <a:t>Auto-Generated</a:t>
            </a:r>
            <a:r>
              <a:rPr lang="en-US" dirty="0" smtClean="0"/>
              <a:t>                      </a:t>
            </a:r>
            <a:r>
              <a:rPr lang="en-US" b="1" dirty="0" smtClean="0"/>
              <a:t>email</a:t>
            </a:r>
            <a:r>
              <a:rPr lang="en-US" dirty="0" smtClean="0"/>
              <a:t> </a:t>
            </a:r>
            <a:r>
              <a:rPr lang="en-US" b="1" dirty="0"/>
              <a:t>notifications</a:t>
            </a:r>
          </a:p>
        </p:txBody>
      </p:sp>
      <p:sp>
        <p:nvSpPr>
          <p:cNvPr id="3" name="Content Placeholder 2"/>
          <p:cNvSpPr>
            <a:spLocks noGrp="1"/>
          </p:cNvSpPr>
          <p:nvPr>
            <p:ph idx="1"/>
          </p:nvPr>
        </p:nvSpPr>
        <p:spPr>
          <a:xfrm>
            <a:off x="533400" y="1752600"/>
            <a:ext cx="8229600" cy="4373563"/>
          </a:xfrm>
        </p:spPr>
        <p:txBody>
          <a:bodyPr>
            <a:normAutofit fontScale="70000" lnSpcReduction="20000"/>
          </a:bodyPr>
          <a:lstStyle/>
          <a:p>
            <a:pPr marL="0" indent="0">
              <a:buNone/>
            </a:pPr>
            <a:r>
              <a:rPr lang="en-US" sz="3000" b="1" dirty="0" smtClean="0"/>
              <a:t>Subject: </a:t>
            </a:r>
            <a:r>
              <a:rPr lang="en-US" sz="3000" dirty="0"/>
              <a:t>Admissions PhD Offer Letter Requires </a:t>
            </a:r>
            <a:r>
              <a:rPr lang="en-US" sz="3000" dirty="0" smtClean="0"/>
              <a:t>Attention</a:t>
            </a:r>
          </a:p>
          <a:p>
            <a:pPr marL="0" indent="0">
              <a:buNone/>
            </a:pPr>
            <a:endParaRPr lang="en-US" dirty="0"/>
          </a:p>
          <a:p>
            <a:pPr marL="0" indent="0">
              <a:buNone/>
            </a:pPr>
            <a:r>
              <a:rPr lang="en-US" sz="2800" dirty="0"/>
              <a:t>This is to notify you that the item(s) below for the following application needs to be corrected.</a:t>
            </a:r>
          </a:p>
          <a:p>
            <a:pPr marL="0" indent="0">
              <a:buNone/>
            </a:pPr>
            <a:endParaRPr lang="en-US" sz="2800" dirty="0" smtClean="0"/>
          </a:p>
          <a:p>
            <a:pPr marL="0" indent="0">
              <a:buNone/>
            </a:pPr>
            <a:r>
              <a:rPr lang="en-US" sz="2800" dirty="0" smtClean="0"/>
              <a:t>Comments</a:t>
            </a:r>
            <a:r>
              <a:rPr lang="en-US" sz="2800" dirty="0"/>
              <a:t>: {a.("COMMENTS_GRADUATE_SCHOOL_DECISION")}</a:t>
            </a:r>
          </a:p>
          <a:p>
            <a:pPr marL="0" indent="0">
              <a:buNone/>
            </a:pPr>
            <a:endParaRPr lang="en-US" sz="2800" dirty="0"/>
          </a:p>
          <a:p>
            <a:pPr marL="0" indent="0">
              <a:buNone/>
            </a:pPr>
            <a:r>
              <a:rPr lang="en-US" sz="2800" dirty="0" smtClean="0"/>
              <a:t>- </a:t>
            </a:r>
            <a:r>
              <a:rPr lang="en-US" sz="2800" dirty="0"/>
              <a:t>Graduate </a:t>
            </a:r>
            <a:r>
              <a:rPr lang="en-US" sz="2800" dirty="0" smtClean="0"/>
              <a:t>School</a:t>
            </a:r>
            <a:r>
              <a:rPr lang="en-US" sz="2800" dirty="0"/>
              <a:t/>
            </a:r>
            <a:br>
              <a:rPr lang="en-US" sz="2800" dirty="0"/>
            </a:br>
            <a:endParaRPr lang="en-US" sz="2800" dirty="0"/>
          </a:p>
          <a:p>
            <a:pPr marL="0" indent="0">
              <a:buNone/>
            </a:pPr>
            <a:r>
              <a:rPr lang="en-US" sz="2800" dirty="0"/>
              <a:t>Graduate School Approval for Decision Letter: {a.("GS_APPROVAL_DECISION_LETTER")}</a:t>
            </a:r>
          </a:p>
          <a:p>
            <a:pPr marL="0" indent="0">
              <a:buNone/>
            </a:pPr>
            <a:r>
              <a:rPr lang="en-US" sz="2800" dirty="0" smtClean="0"/>
              <a:t>Applicant Name</a:t>
            </a:r>
            <a:r>
              <a:rPr lang="en-US" sz="2800" dirty="0"/>
              <a:t>: {a.("NAME_FIRST")} {a.("NAME_LAST")}</a:t>
            </a:r>
          </a:p>
          <a:p>
            <a:pPr marL="0" indent="0">
              <a:buNone/>
            </a:pPr>
            <a:r>
              <a:rPr lang="en-US" sz="2800" dirty="0"/>
              <a:t>Program: {a.("UHOUSTON_PROGRAM_NAME")}</a:t>
            </a:r>
          </a:p>
          <a:p>
            <a:pPr marL="0" indent="0">
              <a:buNone/>
            </a:pPr>
            <a:r>
              <a:rPr lang="en-US" sz="2800" dirty="0" smtClean="0"/>
              <a:t>Applicant ID</a:t>
            </a:r>
            <a:r>
              <a:rPr lang="en-US" sz="2800" dirty="0"/>
              <a:t>: {a.("EMPLID")}</a:t>
            </a:r>
          </a:p>
        </p:txBody>
      </p:sp>
    </p:spTree>
    <p:extLst>
      <p:ext uri="{BB962C8B-B14F-4D97-AF65-F5344CB8AC3E}">
        <p14:creationId xmlns:p14="http://schemas.microsoft.com/office/powerpoint/2010/main" val="197169830"/>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3407</TotalTime>
  <Words>1525</Words>
  <Application>Microsoft Office PowerPoint</Application>
  <PresentationFormat>On-screen Show (4:3)</PresentationFormat>
  <Paragraphs>255</Paragraphs>
  <Slides>45</Slides>
  <Notes>15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45</vt:i4>
      </vt:variant>
    </vt:vector>
  </HeadingPairs>
  <TitlesOfParts>
    <vt:vector size="58" baseType="lpstr">
      <vt:lpstr>Adobe Gothic Std B</vt:lpstr>
      <vt:lpstr>Arial</vt:lpstr>
      <vt:lpstr>Calibri</vt:lpstr>
      <vt:lpstr>Century Gothic</vt:lpstr>
      <vt:lpstr>Franklin Gothic Book</vt:lpstr>
      <vt:lpstr>Franklin Gothic Demi</vt:lpstr>
      <vt:lpstr>Franklin Gothic Demi Cond</vt:lpstr>
      <vt:lpstr>Franklin Gothic Medium</vt:lpstr>
      <vt:lpstr>Garamond</vt:lpstr>
      <vt:lpstr>Milo</vt:lpstr>
      <vt:lpstr>roboto</vt:lpstr>
      <vt:lpstr>Times New Roman</vt:lpstr>
      <vt:lpstr>Office Theme</vt:lpstr>
      <vt:lpstr>Welcome!</vt:lpstr>
      <vt:lpstr> New Faces</vt:lpstr>
      <vt:lpstr> </vt:lpstr>
      <vt:lpstr> </vt:lpstr>
      <vt:lpstr> </vt:lpstr>
      <vt:lpstr> </vt:lpstr>
      <vt:lpstr>PhD Admissions offer            Letter review </vt:lpstr>
      <vt:lpstr>Auto-Generated                      email notifications</vt:lpstr>
      <vt:lpstr>Auto-Generated                      email notifications</vt:lpstr>
      <vt:lpstr> </vt:lpstr>
      <vt:lpstr>Graduate School Fund</vt:lpstr>
      <vt:lpstr>Graduate Tuition Fellowship</vt:lpstr>
      <vt:lpstr>Non-Resident Tuition Employment Waiver</vt:lpstr>
      <vt:lpstr>Assistantships</vt:lpstr>
      <vt:lpstr>Application Fee Waivers</vt:lpstr>
      <vt:lpstr> </vt:lpstr>
      <vt:lpstr>Reminders/Updates</vt:lpstr>
      <vt:lpstr>Policy revision</vt:lpstr>
      <vt:lpstr> </vt:lpstr>
      <vt:lpstr>Priority folder - CN</vt:lpstr>
      <vt:lpstr>Priority Folder</vt:lpstr>
      <vt:lpstr>Best Practices: </vt:lpstr>
      <vt:lpstr>SP2020</vt:lpstr>
      <vt:lpstr>FA2020</vt:lpstr>
      <vt:lpstr>PowerPoint Presentation</vt:lpstr>
      <vt:lpstr> </vt:lpstr>
      <vt:lpstr>Will Coronavirus Crisis Trigger an Enrollment Crisis? InsideHigherEd.com/News </vt:lpstr>
      <vt:lpstr>PowerPoint Presentation</vt:lpstr>
      <vt:lpstr>PowerPoint Presentation</vt:lpstr>
      <vt:lpstr>PowerPoint Presentation</vt:lpstr>
      <vt:lpstr>International Recruitment</vt:lpstr>
      <vt:lpstr>GS Recruitment Calendar</vt:lpstr>
      <vt:lpstr>Reminders</vt:lpstr>
      <vt:lpstr>Decision Response</vt:lpstr>
      <vt:lpstr>PowerPoint Presentation</vt:lpstr>
      <vt:lpstr>I-20 processing </vt:lpstr>
      <vt:lpstr>I-20 Changes</vt:lpstr>
      <vt:lpstr>I-20 Changes</vt:lpstr>
      <vt:lpstr>I-20 Changes</vt:lpstr>
      <vt:lpstr>I-20 reminders</vt:lpstr>
      <vt:lpstr>I-20 reminders</vt:lpstr>
      <vt:lpstr>I-20 reminders</vt:lpstr>
      <vt:lpstr> </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Farr, Lisa V</dc:creator>
  <cp:lastModifiedBy>Jones, Tashemia V</cp:lastModifiedBy>
  <cp:revision>369</cp:revision>
  <cp:lastPrinted>2017-01-25T17:15:46Z</cp:lastPrinted>
  <dcterms:created xsi:type="dcterms:W3CDTF">2015-01-14T17:40:36Z</dcterms:created>
  <dcterms:modified xsi:type="dcterms:W3CDTF">2020-02-25T18:28:43Z</dcterms:modified>
</cp:coreProperties>
</file>