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92" r:id="rId2"/>
    <p:sldId id="401" r:id="rId3"/>
    <p:sldId id="395" r:id="rId4"/>
    <p:sldId id="396" r:id="rId5"/>
    <p:sldId id="397" r:id="rId6"/>
    <p:sldId id="398" r:id="rId7"/>
    <p:sldId id="356" r:id="rId8"/>
    <p:sldId id="370" r:id="rId9"/>
    <p:sldId id="365" r:id="rId10"/>
    <p:sldId id="380" r:id="rId11"/>
    <p:sldId id="390" r:id="rId12"/>
    <p:sldId id="372" r:id="rId13"/>
    <p:sldId id="366" r:id="rId14"/>
    <p:sldId id="391" r:id="rId15"/>
    <p:sldId id="413" r:id="rId16"/>
    <p:sldId id="402" r:id="rId17"/>
    <p:sldId id="393" r:id="rId18"/>
    <p:sldId id="403" r:id="rId19"/>
    <p:sldId id="404" r:id="rId20"/>
    <p:sldId id="405" r:id="rId21"/>
    <p:sldId id="406" r:id="rId22"/>
    <p:sldId id="407" r:id="rId23"/>
    <p:sldId id="408" r:id="rId24"/>
    <p:sldId id="409" r:id="rId25"/>
    <p:sldId id="410" r:id="rId26"/>
    <p:sldId id="411" r:id="rId27"/>
    <p:sldId id="412" r:id="rId28"/>
    <p:sldId id="39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C8102E"/>
    <a:srgbClr val="BBBBBB"/>
    <a:srgbClr val="BDBDBD"/>
    <a:srgbClr val="C1C1C1"/>
    <a:srgbClr val="9E2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autoAdjust="0"/>
    <p:restoredTop sz="94647" autoAdjust="0"/>
  </p:normalViewPr>
  <p:slideViewPr>
    <p:cSldViewPr>
      <p:cViewPr varScale="1">
        <p:scale>
          <a:sx n="95" d="100"/>
          <a:sy n="95" d="100"/>
        </p:scale>
        <p:origin x="-816" y="-96"/>
      </p:cViewPr>
      <p:guideLst>
        <p:guide orient="horz" pos="2160"/>
        <p:guide pos="2880"/>
      </p:guideLst>
    </p:cSldViewPr>
  </p:slideViewPr>
  <p:outlineViewPr>
    <p:cViewPr>
      <p:scale>
        <a:sx n="33" d="100"/>
        <a:sy n="33" d="100"/>
      </p:scale>
      <p:origin x="53" y="12178"/>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81FB5BE-D2E8-48C3-AB19-CEB50E5FED7C}" type="slidenum">
              <a:rPr lang="en-US" smtClean="0"/>
              <a:t>‹#›</a:t>
            </a:fld>
            <a:endParaRPr lang="en-US"/>
          </a:p>
        </p:txBody>
      </p:sp>
    </p:spTree>
    <p:extLst>
      <p:ext uri="{BB962C8B-B14F-4D97-AF65-F5344CB8AC3E}">
        <p14:creationId xmlns:p14="http://schemas.microsoft.com/office/powerpoint/2010/main" val="19578131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3937F9-3AA2-4E18-8D74-27A6253EC638}" type="slidenum">
              <a:rPr lang="en-US" smtClean="0"/>
              <a:t>‹#›</a:t>
            </a:fld>
            <a:endParaRPr lang="en-US"/>
          </a:p>
        </p:txBody>
      </p:sp>
    </p:spTree>
    <p:extLst>
      <p:ext uri="{BB962C8B-B14F-4D97-AF65-F5344CB8AC3E}">
        <p14:creationId xmlns:p14="http://schemas.microsoft.com/office/powerpoint/2010/main" val="2868161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9</a:t>
            </a:fld>
            <a:endParaRPr lang="en-US"/>
          </a:p>
        </p:txBody>
      </p:sp>
    </p:spTree>
    <p:extLst>
      <p:ext uri="{BB962C8B-B14F-4D97-AF65-F5344CB8AC3E}">
        <p14:creationId xmlns:p14="http://schemas.microsoft.com/office/powerpoint/2010/main" val="53492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Staff/Transitional</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24</a:t>
            </a:fld>
            <a:endParaRPr lang="en-US"/>
          </a:p>
        </p:txBody>
      </p:sp>
    </p:spTree>
    <p:extLst>
      <p:ext uri="{BB962C8B-B14F-4D97-AF65-F5344CB8AC3E}">
        <p14:creationId xmlns:p14="http://schemas.microsoft.com/office/powerpoint/2010/main" val="224499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Staff/Transitional</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25</a:t>
            </a:fld>
            <a:endParaRPr lang="en-US"/>
          </a:p>
        </p:txBody>
      </p:sp>
    </p:spTree>
    <p:extLst>
      <p:ext uri="{BB962C8B-B14F-4D97-AF65-F5344CB8AC3E}">
        <p14:creationId xmlns:p14="http://schemas.microsoft.com/office/powerpoint/2010/main" val="415758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Staff/Transitional</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26</a:t>
            </a:fld>
            <a:endParaRPr lang="en-US"/>
          </a:p>
        </p:txBody>
      </p:sp>
    </p:spTree>
    <p:extLst>
      <p:ext uri="{BB962C8B-B14F-4D97-AF65-F5344CB8AC3E}">
        <p14:creationId xmlns:p14="http://schemas.microsoft.com/office/powerpoint/2010/main" val="340895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Staff/Transitional</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27</a:t>
            </a:fld>
            <a:endParaRPr lang="en-US"/>
          </a:p>
        </p:txBody>
      </p:sp>
    </p:spTree>
    <p:extLst>
      <p:ext uri="{BB962C8B-B14F-4D97-AF65-F5344CB8AC3E}">
        <p14:creationId xmlns:p14="http://schemas.microsoft.com/office/powerpoint/2010/main" val="352064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28</a:t>
            </a:fld>
            <a:endParaRPr lang="en-US"/>
          </a:p>
        </p:txBody>
      </p:sp>
    </p:spTree>
    <p:extLst>
      <p:ext uri="{BB962C8B-B14F-4D97-AF65-F5344CB8AC3E}">
        <p14:creationId xmlns:p14="http://schemas.microsoft.com/office/powerpoint/2010/main" val="83225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10</a:t>
            </a:fld>
            <a:endParaRPr lang="en-US"/>
          </a:p>
        </p:txBody>
      </p:sp>
    </p:spTree>
    <p:extLst>
      <p:ext uri="{BB962C8B-B14F-4D97-AF65-F5344CB8AC3E}">
        <p14:creationId xmlns:p14="http://schemas.microsoft.com/office/powerpoint/2010/main" val="410478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a screenshot of the application deadline change form that is located as a category in helpdesk request submission page here http://www.uh.edu/graduate-school/contact-us/ .</a:t>
            </a:r>
          </a:p>
          <a:p>
            <a:r>
              <a:rPr lang="en-US" dirty="0" smtClean="0"/>
              <a:t>The category is located at the very bottom of the drop down menu under ‘UH Faculty and Staff Requests’.</a:t>
            </a:r>
          </a:p>
          <a:p>
            <a:r>
              <a:rPr lang="en-US" dirty="0" smtClean="0"/>
              <a:t>The form ask for Program/Plan code, Application Type (Dom, Intl or Both) and whether they want to have the deadlines published on the UHGS website.</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12</a:t>
            </a:fld>
            <a:endParaRPr lang="en-US"/>
          </a:p>
        </p:txBody>
      </p:sp>
    </p:spTree>
    <p:extLst>
      <p:ext uri="{BB962C8B-B14F-4D97-AF65-F5344CB8AC3E}">
        <p14:creationId xmlns:p14="http://schemas.microsoft.com/office/powerpoint/2010/main" val="383529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13</a:t>
            </a:fld>
            <a:endParaRPr lang="en-US"/>
          </a:p>
        </p:txBody>
      </p:sp>
    </p:spTree>
    <p:extLst>
      <p:ext uri="{BB962C8B-B14F-4D97-AF65-F5344CB8AC3E}">
        <p14:creationId xmlns:p14="http://schemas.microsoft.com/office/powerpoint/2010/main" val="23151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17</a:t>
            </a:fld>
            <a:endParaRPr lang="en-US"/>
          </a:p>
        </p:txBody>
      </p:sp>
    </p:spTree>
    <p:extLst>
      <p:ext uri="{BB962C8B-B14F-4D97-AF65-F5344CB8AC3E}">
        <p14:creationId xmlns:p14="http://schemas.microsoft.com/office/powerpoint/2010/main" val="4231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19</a:t>
            </a:fld>
            <a:endParaRPr lang="en-US"/>
          </a:p>
        </p:txBody>
      </p:sp>
    </p:spTree>
    <p:extLst>
      <p:ext uri="{BB962C8B-B14F-4D97-AF65-F5344CB8AC3E}">
        <p14:creationId xmlns:p14="http://schemas.microsoft.com/office/powerpoint/2010/main" val="42761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20</a:t>
            </a:fld>
            <a:endParaRPr lang="en-US"/>
          </a:p>
        </p:txBody>
      </p:sp>
    </p:spTree>
    <p:extLst>
      <p:ext uri="{BB962C8B-B14F-4D97-AF65-F5344CB8AC3E}">
        <p14:creationId xmlns:p14="http://schemas.microsoft.com/office/powerpoint/2010/main" val="253749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21</a:t>
            </a:fld>
            <a:endParaRPr lang="en-US"/>
          </a:p>
        </p:txBody>
      </p:sp>
    </p:spTree>
    <p:extLst>
      <p:ext uri="{BB962C8B-B14F-4D97-AF65-F5344CB8AC3E}">
        <p14:creationId xmlns:p14="http://schemas.microsoft.com/office/powerpoint/2010/main" val="40424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Staff/Transitional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23937F9-3AA2-4E18-8D74-27A6253EC638}" type="slidenum">
              <a:rPr lang="en-US" smtClean="0"/>
              <a:t>22</a:t>
            </a:fld>
            <a:endParaRPr lang="en-US"/>
          </a:p>
        </p:txBody>
      </p:sp>
    </p:spTree>
    <p:extLst>
      <p:ext uri="{BB962C8B-B14F-4D97-AF65-F5344CB8AC3E}">
        <p14:creationId xmlns:p14="http://schemas.microsoft.com/office/powerpoint/2010/main" val="193172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ctrTitle"/>
          </p:nvPr>
        </p:nvSpPr>
        <p:spPr>
          <a:xfrm>
            <a:off x="685800" y="2130425"/>
            <a:ext cx="7086600" cy="1470025"/>
          </a:xfrm>
        </p:spPr>
        <p:txBody>
          <a:bodyPr/>
          <a:lstStyle>
            <a:lvl1pPr algn="r">
              <a:defRPr b="1">
                <a:solidFill>
                  <a:srgbClr val="54585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normAutofit/>
          </a:bodyPr>
          <a:lstStyle>
            <a:lvl1pPr marL="0" indent="0" algn="r">
              <a:buNone/>
              <a:defRPr sz="2400">
                <a:solidFill>
                  <a:srgbClr val="C8102E"/>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30593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1068162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D2C2-38F2-4D44-8941-F9226CAE0B22}"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41691092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4/29/20</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13586513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0" y="4876800"/>
            <a:ext cx="9144000" cy="19882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a:off x="7772400" y="0"/>
            <a:ext cx="1371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966527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54585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800">
                <a:solidFill>
                  <a:schemeClr val="tx1"/>
                </a:solidFill>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00200"/>
            <a:ext cx="4038600" cy="4525963"/>
          </a:xfrm>
        </p:spPr>
        <p:txBody>
          <a:bodyPr anchor="ctr"/>
          <a:lstStyle>
            <a:lvl1pPr marL="0" indent="0">
              <a:lnSpc>
                <a:spcPct val="150000"/>
              </a:lnSpc>
              <a:buNone/>
              <a:defRPr sz="2800">
                <a:solidFill>
                  <a:schemeClr val="tx1"/>
                </a:solidFill>
                <a:latin typeface="Century Gothic" panose="020B0502020202020204" pitchFamily="34" charset="0"/>
              </a:defRPr>
            </a:lvl1pPr>
            <a:lvl2pPr>
              <a:lnSpc>
                <a:spcPct val="150000"/>
              </a:lnSpc>
              <a:defRPr sz="2400">
                <a:solidFill>
                  <a:schemeClr val="tx1"/>
                </a:solidFill>
                <a:latin typeface="Century Gothic" panose="020B0502020202020204" pitchFamily="34" charset="0"/>
              </a:defRPr>
            </a:lvl2pPr>
            <a:lvl3pPr>
              <a:lnSpc>
                <a:spcPct val="150000"/>
              </a:lnSpc>
              <a:defRPr sz="2000">
                <a:solidFill>
                  <a:schemeClr val="tx1"/>
                </a:solidFill>
                <a:latin typeface="Century Gothic" panose="020B0502020202020204" pitchFamily="34" charset="0"/>
              </a:defRPr>
            </a:lvl3pPr>
            <a:lvl4pPr>
              <a:lnSpc>
                <a:spcPct val="150000"/>
              </a:lnSpc>
              <a:defRPr sz="1800">
                <a:solidFill>
                  <a:schemeClr val="tx1"/>
                </a:solidFill>
                <a:latin typeface="Century Gothic" panose="020B0502020202020204" pitchFamily="34" charset="0"/>
              </a:defRPr>
            </a:lvl4pPr>
            <a:lvl5pPr>
              <a:lnSpc>
                <a:spcPct val="150000"/>
              </a:lnSpc>
              <a:defRPr sz="1800">
                <a:solidFill>
                  <a:schemeClr val="tx1"/>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4/29/20</a:t>
            </a:fld>
            <a:endParaRPr lang="en-US" dirty="0"/>
          </a:p>
        </p:txBody>
      </p:sp>
      <p:sp>
        <p:nvSpPr>
          <p:cNvPr id="6" name="Footer Placeholder 5"/>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grpSp>
        <p:nvGrpSpPr>
          <p:cNvPr id="8" name="Group 7"/>
          <p:cNvGrpSpPr/>
          <p:nvPr userDrawn="1"/>
        </p:nvGrpSpPr>
        <p:grpSpPr>
          <a:xfrm>
            <a:off x="0" y="0"/>
            <a:ext cx="9144000" cy="6858000"/>
            <a:chOff x="0" y="0"/>
            <a:chExt cx="9144000" cy="6858000"/>
          </a:xfrm>
        </p:grpSpPr>
        <p:sp>
          <p:nvSpPr>
            <p:cNvPr id="9" name="Freeform 8"/>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0" name="Freeform 9"/>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7" name="Slide Number Placeholder 6"/>
          <p:cNvSpPr>
            <a:spLocks noGrp="1"/>
          </p:cNvSpPr>
          <p:nvPr>
            <p:ph type="sldNum" sz="quarter" idx="12"/>
          </p:nvPr>
        </p:nvSpPr>
        <p:spPr/>
        <p:txBody>
          <a:bodyPr/>
          <a:lstStyle>
            <a:lvl1pPr algn="ctr">
              <a:defRPr>
                <a:solidFill>
                  <a:srgbClr val="54585A"/>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33060036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sp>
          <p:nvSpPr>
            <p:cNvPr id="11" name="Freeform 10"/>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2" name="Freeform 11"/>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2" name="Title 1"/>
          <p:cNvSpPr>
            <a:spLocks noGrp="1"/>
          </p:cNvSpPr>
          <p:nvPr>
            <p:ph type="title"/>
          </p:nvPr>
        </p:nvSpPr>
        <p:spPr/>
        <p:txBody>
          <a:bodyPr/>
          <a:lstStyle>
            <a:lvl1pPr>
              <a:defRPr>
                <a:solidFill>
                  <a:srgbClr val="54585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lgn="ctr">
              <a:defRPr>
                <a:latin typeface="Century Gothic" panose="020B0502020202020204" pitchFamily="34" charset="0"/>
              </a:defRPr>
            </a:lvl1pPr>
          </a:lstStyle>
          <a:p>
            <a:fld id="{3994D2C2-38F2-4D44-8941-F9226CAE0B22}" type="datetimeFigureOut">
              <a:rPr lang="en-US" smtClean="0"/>
              <a:pPr/>
              <a:t>4/29/20</a:t>
            </a:fld>
            <a:endParaRPr lang="en-US" dirty="0"/>
          </a:p>
        </p:txBody>
      </p:sp>
      <p:sp>
        <p:nvSpPr>
          <p:cNvPr id="8" name="Footer Placeholder 7"/>
          <p:cNvSpPr>
            <a:spLocks noGrp="1"/>
          </p:cNvSpPr>
          <p:nvPr>
            <p:ph type="ftr" sz="quarter" idx="11"/>
          </p:nvPr>
        </p:nvSpPr>
        <p:spPr/>
        <p:txBody>
          <a:bodyPr/>
          <a:lstStyle>
            <a:lvl1pPr>
              <a:defRPr>
                <a:solidFill>
                  <a:srgbClr val="54585A"/>
                </a:solidFill>
                <a:latin typeface="Century Gothic" panose="020B0502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lgn="ctr">
              <a:defRPr>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1018366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4D2C2-38F2-4D44-8941-F9226CAE0B22}"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grpSp>
        <p:nvGrpSpPr>
          <p:cNvPr id="6" name="Group 5"/>
          <p:cNvGrpSpPr/>
          <p:nvPr userDrawn="1"/>
        </p:nvGrpSpPr>
        <p:grpSpPr>
          <a:xfrm>
            <a:off x="0" y="0"/>
            <a:ext cx="9144000" cy="6858000"/>
            <a:chOff x="0" y="0"/>
            <a:chExt cx="9144000" cy="6858000"/>
          </a:xfrm>
        </p:grpSpPr>
        <p:sp>
          <p:nvSpPr>
            <p:cNvPr id="7" name="Freeform 6"/>
            <p:cNvSpPr>
              <a:spLocks/>
            </p:cNvSpPr>
            <p:nvPr userDrawn="1"/>
          </p:nvSpPr>
          <p:spPr bwMode="auto">
            <a:xfrm rot="10800000">
              <a:off x="0" y="0"/>
              <a:ext cx="9144000" cy="68580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C8102E">
                <a:alpha val="97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userDrawn="1"/>
          </p:nvSpPr>
          <p:spPr bwMode="auto">
            <a:xfrm rot="10800000">
              <a:off x="0" y="0"/>
              <a:ext cx="685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9E2A2F">
                <a:alpha val="94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grpSp>
      <p:sp>
        <p:nvSpPr>
          <p:cNvPr id="5" name="Slide Number Placeholder 4"/>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54206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4D2C2-38F2-4D44-8941-F9226CAE0B22}"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9264202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10268062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4D2C2-38F2-4D44-8941-F9226CAE0B22}"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EBC93-49DB-4025-BC4F-07436E4DA1BB}" type="slidenum">
              <a:rPr lang="en-US" smtClean="0"/>
              <a:t>‹#›</a:t>
            </a:fld>
            <a:endParaRPr lang="en-US"/>
          </a:p>
        </p:txBody>
      </p:sp>
    </p:spTree>
    <p:extLst>
      <p:ext uri="{BB962C8B-B14F-4D97-AF65-F5344CB8AC3E}">
        <p14:creationId xmlns:p14="http://schemas.microsoft.com/office/powerpoint/2010/main" val="3232440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3994D2C2-38F2-4D44-8941-F9226CAE0B22}" type="datetimeFigureOut">
              <a:rPr lang="en-US" smtClean="0"/>
              <a:pPr/>
              <a:t>4/29/20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Adobe Gothic Std B" panose="020B0800000000000000" pitchFamily="34" charset="-128"/>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fld id="{A15EBC93-49DB-4025-BC4F-07436E4DA1BB}" type="slidenum">
              <a:rPr lang="en-US" smtClean="0"/>
              <a:pPr/>
              <a:t>‹#›</a:t>
            </a:fld>
            <a:endParaRPr lang="en-US" dirty="0"/>
          </a:p>
        </p:txBody>
      </p:sp>
    </p:spTree>
    <p:extLst>
      <p:ext uri="{BB962C8B-B14F-4D97-AF65-F5344CB8AC3E}">
        <p14:creationId xmlns:p14="http://schemas.microsoft.com/office/powerpoint/2010/main" val="252145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kern="1200" cap="all" baseline="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uh.edu/af-university-services/copy-print-and-delivery-services/index.php" TargetMode="External"/><Relationship Id="rId4" Type="http://schemas.openxmlformats.org/officeDocument/2006/relationships/hyperlink" Target="mailto:gradschool@uh.ed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uh.edu/provost/policies-resources/student/interim-graduate-grade-policy/index" TargetMode="External"/><Relationship Id="rId4" Type="http://schemas.openxmlformats.org/officeDocument/2006/relationships/hyperlink" Target="https://uh.edu/graduate-school/covid19-updates/faq.php"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hyperlink" Target="https://uh.edu/academics/forms/interimgradingform-grad.pdf"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uh.edu/oisss/students/f-1-f-2-visa/f-1/i20-program-extens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h.edu/graduate-school/academics/thesis/dissertation_accelerator/" TargetMode="External"/><Relationship Id="rId3" Type="http://schemas.openxmlformats.org/officeDocument/2006/relationships/hyperlink" Target="https://msp2.bigmarker.com/links/wvXEUxVUgz/I6R7-Y_BWu/RCqdzNNmC/ztKiCDDH3?redirect_to=https://www.bigmarker.com/doctoralnet/Student-to-Student-How-to-keep-your-grad-work-consistent-through-a-busy-life?bmid=ad494147edc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h.edu/graduate-school/covid19-updates/prospective-admitted-students.php" TargetMode="External"/><Relationship Id="rId3" Type="http://schemas.openxmlformats.org/officeDocument/2006/relationships/hyperlink" Target="https://uh.edu/graduate-school/covid19-updates/current-student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uh.edu/ir/"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uh.edu/graduate-school/admissions/gre-gmat-waiver/"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pic>
        <p:nvPicPr>
          <p:cNvPr id="4" name="Content Placeholder 3"/>
          <p:cNvPicPr>
            <a:picLocks noGrp="1" noChangeAspect="1"/>
          </p:cNvPicPr>
          <p:nvPr>
            <p:ph sz="half" idx="2"/>
          </p:nvPr>
        </p:nvPicPr>
        <p:blipFill>
          <a:blip r:embed="rId2"/>
          <a:stretch>
            <a:fillRect/>
          </a:stretch>
        </p:blipFill>
        <p:spPr>
          <a:xfrm>
            <a:off x="990600" y="2971800"/>
            <a:ext cx="2798307" cy="2133600"/>
          </a:xfrm>
          <a:prstGeom prst="rect">
            <a:avLst/>
          </a:prstGeom>
        </p:spPr>
      </p:pic>
      <p:sp>
        <p:nvSpPr>
          <p:cNvPr id="7" name="Text Placeholder 6"/>
          <p:cNvSpPr>
            <a:spLocks noGrp="1"/>
          </p:cNvSpPr>
          <p:nvPr>
            <p:ph type="body" sz="quarter" idx="3"/>
          </p:nvPr>
        </p:nvSpPr>
        <p:spPr>
          <a:xfrm>
            <a:off x="5029200" y="2286000"/>
            <a:ext cx="4041775" cy="4267200"/>
          </a:xfrm>
        </p:spPr>
        <p:txBody>
          <a:bodyPr>
            <a:normAutofit fontScale="85000" lnSpcReduction="20000"/>
          </a:bodyPr>
          <a:lstStyle/>
          <a:p>
            <a:pPr lvl="0" algn="ctr"/>
            <a:endParaRPr lang="en-US" sz="2800" dirty="0" smtClean="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endPar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r>
              <a:rPr lang="en-US" sz="2800" dirty="0" smtClean="0">
                <a:solidFill>
                  <a:prstClr val="black"/>
                </a:solidFill>
                <a:effectLst>
                  <a:outerShdw blurRad="38100" dist="38100" dir="2700000" algn="tl">
                    <a:srgbClr val="000000">
                      <a:alpha val="43137"/>
                    </a:srgbClr>
                  </a:outerShdw>
                </a:effectLst>
                <a:latin typeface="Franklin Gothic Medium" panose="020B0603020102020204" pitchFamily="34" charset="0"/>
              </a:rPr>
              <a:t>GRAD ADVISOR ZOOM MEETING </a:t>
            </a:r>
            <a:endPar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r>
              <a:rPr lang="en-US" sz="2800" dirty="0" smtClean="0">
                <a:solidFill>
                  <a:prstClr val="black"/>
                </a:solidFill>
                <a:effectLst>
                  <a:outerShdw blurRad="38100" dist="38100" dir="2700000" algn="tl">
                    <a:srgbClr val="000000">
                      <a:alpha val="43137"/>
                    </a:srgbClr>
                  </a:outerShdw>
                </a:effectLst>
                <a:latin typeface="Franklin Gothic Medium" panose="020B0603020102020204" pitchFamily="34" charset="0"/>
              </a:rPr>
              <a:t>4/28/2020</a:t>
            </a:r>
          </a:p>
          <a:p>
            <a:pPr lvl="0" algn="ctr"/>
            <a:r>
              <a:rPr lang="en-US" sz="2800" dirty="0" smtClean="0">
                <a:solidFill>
                  <a:prstClr val="black"/>
                </a:solidFill>
                <a:effectLst>
                  <a:outerShdw blurRad="38100" dist="38100" dir="2700000" algn="tl">
                    <a:srgbClr val="000000">
                      <a:alpha val="43137"/>
                    </a:srgbClr>
                  </a:outerShdw>
                </a:effectLst>
                <a:latin typeface="Franklin Gothic Medium" panose="020B0603020102020204" pitchFamily="34" charset="0"/>
              </a:rPr>
              <a:t>10:00 – 11:00 am</a:t>
            </a:r>
          </a:p>
          <a:p>
            <a:pPr lvl="0" algn="ctr"/>
            <a:endPar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endParaRPr lang="en-US" sz="2800" dirty="0" smtClean="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endParaRPr lang="en-US" sz="2800" dirty="0">
              <a:solidFill>
                <a:prstClr val="black"/>
              </a:solidFill>
              <a:effectLst>
                <a:outerShdw blurRad="38100" dist="38100" dir="2700000" algn="tl">
                  <a:srgbClr val="000000">
                    <a:alpha val="43137"/>
                  </a:srgbClr>
                </a:outerShdw>
              </a:effectLst>
              <a:latin typeface="Franklin Gothic Medium" panose="020B0603020102020204" pitchFamily="34" charset="0"/>
            </a:endParaRPr>
          </a:p>
          <a:p>
            <a:pPr lvl="0" algn="ctr"/>
            <a:r>
              <a:rPr lang="en-US" sz="2800" i="1" dirty="0" smtClean="0">
                <a:solidFill>
                  <a:srgbClr val="C00000"/>
                </a:solidFill>
                <a:effectLst>
                  <a:outerShdw blurRad="38100" dist="38100" dir="2700000" algn="tl">
                    <a:srgbClr val="000000">
                      <a:alpha val="43137"/>
                    </a:srgbClr>
                  </a:outerShdw>
                </a:effectLst>
                <a:latin typeface="Franklin Gothic Medium" panose="020B0603020102020204" pitchFamily="34" charset="0"/>
              </a:rPr>
              <a:t>Meeting will start shortly. Please mute your mics and turn off your video.</a:t>
            </a:r>
            <a:endParaRPr lang="en-US" sz="2800" i="1" dirty="0">
              <a:solidFill>
                <a:srgbClr val="C00000"/>
              </a:solidFill>
              <a:effectLst>
                <a:outerShdw blurRad="38100" dist="38100" dir="2700000" algn="tl">
                  <a:srgbClr val="000000">
                    <a:alpha val="43137"/>
                  </a:srgbClr>
                </a:outerShdw>
              </a:effectLst>
              <a:latin typeface="Franklin Gothic Medium" panose="020B0603020102020204" pitchFamily="34" charset="0"/>
            </a:endParaRPr>
          </a:p>
          <a:p>
            <a:pPr lvl="0" algn="ctr">
              <a:lnSpc>
                <a:spcPct val="150000"/>
              </a:lnSpc>
            </a:pPr>
            <a:endParaRPr lang="en-US" sz="2800" dirty="0" smtClean="0">
              <a:solidFill>
                <a:prstClr val="black"/>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
        <p:nvSpPr>
          <p:cNvPr id="9" name="TextBox 8"/>
          <p:cNvSpPr txBox="1"/>
          <p:nvPr/>
        </p:nvSpPr>
        <p:spPr>
          <a:xfrm>
            <a:off x="762000" y="615232"/>
            <a:ext cx="8915400" cy="646331"/>
          </a:xfrm>
          <a:prstGeom prst="rect">
            <a:avLst/>
          </a:prstGeom>
          <a:noFill/>
        </p:spPr>
        <p:txBody>
          <a:bodyPr wrap="square" rtlCol="0">
            <a:spAutoFit/>
          </a:bodyPr>
          <a:lstStyle/>
          <a:p>
            <a:r>
              <a:rPr lang="en-US" sz="3600" dirty="0" smtClean="0"/>
              <a:t>GRADUATE SCHOOL UPDATES &amp; REMINDERS</a:t>
            </a:r>
            <a:endParaRPr lang="en-US" sz="3600" dirty="0"/>
          </a:p>
        </p:txBody>
      </p:sp>
    </p:spTree>
    <p:extLst>
      <p:ext uri="{BB962C8B-B14F-4D97-AF65-F5344CB8AC3E}">
        <p14:creationId xmlns:p14="http://schemas.microsoft.com/office/powerpoint/2010/main" val="248955267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609600"/>
            <a:ext cx="8229600" cy="533400"/>
          </a:xfrm>
        </p:spPr>
        <p:txBody>
          <a:bodyPr>
            <a:normAutofit fontScale="90000"/>
          </a:bodyPr>
          <a:lstStyle/>
          <a:p>
            <a:r>
              <a:rPr lang="en-US" b="1" dirty="0" smtClean="0"/>
              <a:t>Extending Application Deadlines </a:t>
            </a:r>
            <a:endParaRPr lang="en-US" b="1" dirty="0"/>
          </a:p>
        </p:txBody>
      </p:sp>
      <p:sp>
        <p:nvSpPr>
          <p:cNvPr id="6" name="Content Placeholder 5"/>
          <p:cNvSpPr>
            <a:spLocks noGrp="1"/>
          </p:cNvSpPr>
          <p:nvPr>
            <p:ph idx="1"/>
          </p:nvPr>
        </p:nvSpPr>
        <p:spPr>
          <a:xfrm>
            <a:off x="457200" y="1600200"/>
            <a:ext cx="8229600" cy="4572000"/>
          </a:xfrm>
        </p:spPr>
        <p:txBody>
          <a:bodyPr>
            <a:normAutofit/>
          </a:bodyPr>
          <a:lstStyle/>
          <a:p>
            <a:pPr marL="0" indent="0" algn="ctr">
              <a:buNone/>
            </a:pPr>
            <a:r>
              <a:rPr lang="en-US" sz="36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Submit program name and code?</a:t>
            </a:r>
          </a:p>
          <a:p>
            <a:pPr marL="0" indent="0" algn="ctr">
              <a:buNone/>
            </a:pPr>
            <a:r>
              <a:rPr lang="en-US" sz="36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International or Domestic?</a:t>
            </a:r>
          </a:p>
          <a:p>
            <a:pPr marL="0" indent="0" algn="ctr">
              <a:buNone/>
            </a:pPr>
            <a:r>
              <a:rPr lang="en-US" sz="36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How long to keep application open?</a:t>
            </a:r>
          </a:p>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66669"/>
            <a:ext cx="5212080" cy="269093"/>
          </a:xfrm>
          <a:prstGeom prst="rect">
            <a:avLst/>
          </a:prstGeom>
        </p:spPr>
      </p:pic>
    </p:spTree>
    <p:extLst>
      <p:ext uri="{BB962C8B-B14F-4D97-AF65-F5344CB8AC3E}">
        <p14:creationId xmlns:p14="http://schemas.microsoft.com/office/powerpoint/2010/main" val="39238161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b="1" dirty="0" smtClean="0"/>
              <a:t>Deferral Requests</a:t>
            </a:r>
            <a:endParaRPr lang="en-US" b="1" dirty="0"/>
          </a:p>
        </p:txBody>
      </p:sp>
      <p:sp>
        <p:nvSpPr>
          <p:cNvPr id="3" name="Content Placeholder 2"/>
          <p:cNvSpPr>
            <a:spLocks noGrp="1"/>
          </p:cNvSpPr>
          <p:nvPr>
            <p:ph idx="1"/>
          </p:nvPr>
        </p:nvSpPr>
        <p:spPr>
          <a:xfrm>
            <a:off x="457200" y="1447800"/>
            <a:ext cx="8229600" cy="4876799"/>
          </a:xfrm>
        </p:spPr>
        <p:txBody>
          <a:bodyPr/>
          <a:lstStyle/>
          <a:p>
            <a:pPr marL="0" lvl="0" indent="0">
              <a:spcBef>
                <a:spcPts val="0"/>
              </a:spcBef>
              <a:buNone/>
            </a:pPr>
            <a:endParaRPr lang="en-US" sz="2400" dirty="0">
              <a:solidFill>
                <a:prstClr val="black"/>
              </a:solidFill>
              <a:latin typeface="Franklin Gothic Medium" panose="020B0603020102020204" pitchFamily="34" charset="0"/>
            </a:endParaRPr>
          </a:p>
          <a:p>
            <a:pPr marL="457200" lvl="0" indent="-457200">
              <a:spcBef>
                <a:spcPts val="0"/>
              </a:spcBef>
              <a:buBlip>
                <a:blip r:embed="rId2"/>
              </a:buBlip>
            </a:pPr>
            <a:r>
              <a:rPr lang="en-US" sz="2400" dirty="0" smtClean="0">
                <a:solidFill>
                  <a:prstClr val="black"/>
                </a:solidFill>
                <a:latin typeface="Franklin Gothic Medium" panose="020B0603020102020204" pitchFamily="34" charset="0"/>
              </a:rPr>
              <a:t>Graduate and </a:t>
            </a:r>
            <a:r>
              <a:rPr lang="en-US" sz="2400" smtClean="0">
                <a:solidFill>
                  <a:prstClr val="black"/>
                </a:solidFill>
                <a:latin typeface="Franklin Gothic Medium" panose="020B0603020102020204" pitchFamily="34" charset="0"/>
              </a:rPr>
              <a:t>Professional Student Petition </a:t>
            </a:r>
            <a:r>
              <a:rPr lang="en-US" sz="2400" dirty="0" smtClean="0">
                <a:solidFill>
                  <a:prstClr val="black"/>
                </a:solidFill>
                <a:latin typeface="Franklin Gothic Medium" panose="020B0603020102020204" pitchFamily="34" charset="0"/>
              </a:rPr>
              <a:t>is needed for all new students “matriculated” for FA2020.</a:t>
            </a:r>
          </a:p>
          <a:p>
            <a:pPr marL="457200" lvl="0" indent="-457200">
              <a:spcBef>
                <a:spcPts val="0"/>
              </a:spcBef>
              <a:buBlip>
                <a:blip r:embed="rId2"/>
              </a:buBlip>
            </a:pPr>
            <a:r>
              <a:rPr lang="en-US" sz="2400" dirty="0" smtClean="0">
                <a:solidFill>
                  <a:prstClr val="black"/>
                </a:solidFill>
                <a:latin typeface="Franklin Gothic Medium" panose="020B0603020102020204" pitchFamily="34" charset="0"/>
              </a:rPr>
              <a:t>No deferments processed </a:t>
            </a:r>
            <a:r>
              <a:rPr lang="en-US" sz="2400" dirty="0">
                <a:solidFill>
                  <a:prstClr val="black"/>
                </a:solidFill>
                <a:latin typeface="Franklin Gothic Medium" panose="020B0603020102020204" pitchFamily="34" charset="0"/>
              </a:rPr>
              <a:t>after </a:t>
            </a:r>
            <a:r>
              <a:rPr lang="en-US" sz="2400" dirty="0" smtClean="0">
                <a:solidFill>
                  <a:prstClr val="black"/>
                </a:solidFill>
                <a:latin typeface="Franklin Gothic Medium" panose="020B0603020102020204" pitchFamily="34" charset="0"/>
              </a:rPr>
              <a:t>ORD (Census).</a:t>
            </a:r>
            <a:endParaRPr lang="en-US" sz="2400" dirty="0">
              <a:solidFill>
                <a:prstClr val="black"/>
              </a:solidFill>
              <a:latin typeface="Franklin Gothic Medium" panose="020B0603020102020204" pitchFamily="34" charset="0"/>
            </a:endParaRPr>
          </a:p>
          <a:p>
            <a:pPr marL="457200" lvl="0" indent="-457200">
              <a:spcBef>
                <a:spcPts val="0"/>
              </a:spcBef>
              <a:buBlip>
                <a:blip r:embed="rId2"/>
              </a:buBlip>
            </a:pPr>
            <a:r>
              <a:rPr lang="en-US" sz="2400" dirty="0" smtClean="0">
                <a:solidFill>
                  <a:prstClr val="black"/>
                </a:solidFill>
                <a:latin typeface="Franklin Gothic Medium" panose="020B0603020102020204" pitchFamily="34" charset="0"/>
              </a:rPr>
              <a:t>Graduate School Policy – New students can defer their admission up to two future terms.  </a:t>
            </a:r>
          </a:p>
          <a:p>
            <a:pPr marL="457200" lvl="0" indent="-457200">
              <a:spcBef>
                <a:spcPts val="0"/>
              </a:spcBef>
              <a:buBlip>
                <a:blip r:embed="rId2"/>
              </a:buBlip>
            </a:pPr>
            <a:r>
              <a:rPr lang="en-US" sz="2400" dirty="0" smtClean="0">
                <a:solidFill>
                  <a:prstClr val="black"/>
                </a:solidFill>
                <a:latin typeface="Franklin Gothic Medium" panose="020B0603020102020204" pitchFamily="34" charset="0"/>
              </a:rPr>
              <a:t>Currently, no deferments can be processed for FA2021 until PS is updated:</a:t>
            </a:r>
          </a:p>
          <a:p>
            <a:pPr marL="457200" lvl="0" indent="-457200">
              <a:spcBef>
                <a:spcPts val="0"/>
              </a:spcBef>
              <a:buBlip>
                <a:blip r:embed="rId2"/>
              </a:buBlip>
            </a:pPr>
            <a:endParaRPr lang="en-US" sz="2400" dirty="0">
              <a:solidFill>
                <a:prstClr val="black"/>
              </a:solidFill>
              <a:latin typeface="Franklin Gothic Medium" panose="020B0603020102020204" pitchFamily="34" charset="0"/>
            </a:endParaRPr>
          </a:p>
          <a:p>
            <a:pPr marL="457200" lvl="0" indent="-457200">
              <a:spcBef>
                <a:spcPts val="0"/>
              </a:spcBef>
              <a:buBlip>
                <a:blip r:embed="rId2"/>
              </a:buBlip>
            </a:pPr>
            <a:endParaRPr lang="en-US" sz="2400" dirty="0">
              <a:solidFill>
                <a:prstClr val="black"/>
              </a:solidFill>
              <a:latin typeface="Franklin Gothic Medium" panose="020B0603020102020204" pitchFamily="34" charset="0"/>
            </a:endParaRPr>
          </a:p>
          <a:p>
            <a:endParaRPr lang="en-US" dirty="0"/>
          </a:p>
        </p:txBody>
      </p:sp>
      <p:pic>
        <p:nvPicPr>
          <p:cNvPr id="4" name="Picture 3"/>
          <p:cNvPicPr>
            <a:picLocks noChangeAspect="1"/>
          </p:cNvPicPr>
          <p:nvPr/>
        </p:nvPicPr>
        <p:blipFill>
          <a:blip r:embed="rId3"/>
          <a:stretch>
            <a:fillRect/>
          </a:stretch>
        </p:blipFill>
        <p:spPr>
          <a:xfrm>
            <a:off x="2219325" y="4572000"/>
            <a:ext cx="4705350" cy="1066800"/>
          </a:xfrm>
          <a:prstGeom prst="rect">
            <a:avLst/>
          </a:prstGeom>
        </p:spPr>
      </p:pic>
    </p:spTree>
    <p:extLst>
      <p:ext uri="{BB962C8B-B14F-4D97-AF65-F5344CB8AC3E}">
        <p14:creationId xmlns:p14="http://schemas.microsoft.com/office/powerpoint/2010/main" val="29510863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Application Deadlines</a:t>
            </a:r>
            <a:endParaRPr lang="en-US" dirty="0"/>
          </a:p>
        </p:txBody>
      </p:sp>
      <p:pic>
        <p:nvPicPr>
          <p:cNvPr id="4" name="Content Placeholder 3"/>
          <p:cNvPicPr>
            <a:picLocks noGrp="1" noChangeAspect="1"/>
          </p:cNvPicPr>
          <p:nvPr>
            <p:ph sz="half" idx="1"/>
          </p:nvPr>
        </p:nvPicPr>
        <p:blipFill>
          <a:blip r:embed="rId3"/>
          <a:stretch>
            <a:fillRect/>
          </a:stretch>
        </p:blipFill>
        <p:spPr>
          <a:xfrm>
            <a:off x="2514600" y="6477000"/>
            <a:ext cx="4038600" cy="207834"/>
          </a:xfrm>
          <a:prstGeom prst="rect">
            <a:avLst/>
          </a:prstGeom>
        </p:spPr>
      </p:pic>
      <p:sp>
        <p:nvSpPr>
          <p:cNvPr id="6" name="Content Placeholder 5"/>
          <p:cNvSpPr>
            <a:spLocks noGrp="1"/>
          </p:cNvSpPr>
          <p:nvPr>
            <p:ph sz="half" idx="2"/>
          </p:nvPr>
        </p:nvSpPr>
        <p:spPr>
          <a:xfrm>
            <a:off x="381000" y="1143001"/>
            <a:ext cx="8305800" cy="4267200"/>
          </a:xfrm>
        </p:spPr>
        <p:txBody>
          <a:bodyPr>
            <a:normAutofit fontScale="70000" lnSpcReduction="20000"/>
          </a:bodyPr>
          <a:lstStyle/>
          <a:p>
            <a:r>
              <a:rPr lang="en-US" dirty="0"/>
              <a:t>In an effort to help streamline the processing of each program’s application deadlines for the coming SP2021, SU2021, and FA2021 recruiting cycles or terms; we rolled over and entered last years’ deadlines into the </a:t>
            </a:r>
            <a:r>
              <a:rPr lang="en-US" dirty="0" err="1"/>
              <a:t>ApplyWEB</a:t>
            </a:r>
            <a:r>
              <a:rPr lang="en-US" dirty="0"/>
              <a:t> (CollegeNET) application system.  </a:t>
            </a:r>
            <a:r>
              <a:rPr lang="en-US" b="1" dirty="0"/>
              <a:t>We also; for some programs, changed the application deadlines that were originally scheduled during the winter-break period from January 1</a:t>
            </a:r>
            <a:r>
              <a:rPr lang="en-US" b="1" baseline="30000" dirty="0"/>
              <a:t>st</a:t>
            </a:r>
            <a:r>
              <a:rPr lang="en-US" b="1" dirty="0"/>
              <a:t> to January 15</a:t>
            </a:r>
            <a:r>
              <a:rPr lang="en-US" b="1" baseline="30000" dirty="0"/>
              <a:t>th </a:t>
            </a:r>
            <a:r>
              <a:rPr lang="en-US" b="1" dirty="0"/>
              <a:t> to give applicants the opportunity to seek any real-time customer service needed.</a:t>
            </a:r>
            <a:r>
              <a:rPr lang="en-US" dirty="0"/>
              <a:t>  However, we can revert the new updated January 15</a:t>
            </a:r>
            <a:r>
              <a:rPr lang="en-US" baseline="30000" dirty="0"/>
              <a:t>th</a:t>
            </a:r>
            <a:r>
              <a:rPr lang="en-US" dirty="0"/>
              <a:t> application deadline back to January 1</a:t>
            </a:r>
            <a:r>
              <a:rPr lang="en-US" baseline="30000" dirty="0"/>
              <a:t>st</a:t>
            </a:r>
            <a:r>
              <a:rPr lang="en-US" dirty="0"/>
              <a:t>; if requested to do so. </a:t>
            </a:r>
          </a:p>
        </p:txBody>
      </p:sp>
    </p:spTree>
    <p:extLst>
      <p:ext uri="{BB962C8B-B14F-4D97-AF65-F5344CB8AC3E}">
        <p14:creationId xmlns:p14="http://schemas.microsoft.com/office/powerpoint/2010/main" val="37666557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Hard-Copy mail </a:t>
            </a:r>
            <a:endParaRPr lang="en-US" b="1" dirty="0"/>
          </a:p>
        </p:txBody>
      </p:sp>
      <p:sp>
        <p:nvSpPr>
          <p:cNvPr id="6" name="Content Placeholder 5"/>
          <p:cNvSpPr>
            <a:spLocks noGrp="1"/>
          </p:cNvSpPr>
          <p:nvPr>
            <p:ph idx="1"/>
          </p:nvPr>
        </p:nvSpPr>
        <p:spPr/>
        <p:txBody>
          <a:bodyPr>
            <a:normAutofit/>
          </a:bodyPr>
          <a:lstStyle/>
          <a:p>
            <a:pPr marL="0" marR="0">
              <a:spcBef>
                <a:spcPts val="0"/>
              </a:spcBef>
              <a:spcAft>
                <a:spcPts val="0"/>
              </a:spcAft>
            </a:pPr>
            <a:r>
              <a:rPr lang="en-US" sz="2800" u="sng" dirty="0">
                <a:solidFill>
                  <a:srgbClr val="0000FF"/>
                </a:solidFill>
                <a:latin typeface="Calibri" panose="020F0502020204030204" pitchFamily="34" charset="0"/>
                <a:ea typeface="Calibri" panose="020F0502020204030204" pitchFamily="34" charset="0"/>
                <a:hlinkClick r:id="rId3"/>
              </a:rPr>
              <a:t>https://uh.edu/af-university-services/copy-print-and-delivery-services/index.php</a:t>
            </a:r>
            <a:endParaRPr lang="en-US" sz="2800" dirty="0">
              <a:latin typeface="Calibri" panose="020F0502020204030204" pitchFamily="34" charset="0"/>
              <a:ea typeface="Calibri" panose="020F0502020204030204" pitchFamily="34" charset="0"/>
            </a:endParaRPr>
          </a:p>
          <a:p>
            <a:r>
              <a:rPr lang="en-US" dirty="0" smtClean="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rPr>
              <a:t>Domestic applicants </a:t>
            </a:r>
            <a:r>
              <a:rPr lang="en-US" dirty="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rPr>
              <a:t>should </a:t>
            </a:r>
            <a:r>
              <a:rPr lang="en-US" dirty="0" smtClean="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rPr>
              <a:t>request a </a:t>
            </a:r>
            <a:r>
              <a:rPr lang="en-US" dirty="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rPr>
              <a:t>electronic </a:t>
            </a:r>
            <a:r>
              <a:rPr lang="en-US" dirty="0" smtClean="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rPr>
              <a:t>copy of their transcripts.</a:t>
            </a:r>
            <a:endParaRPr lang="en-US" dirty="0">
              <a:ln>
                <a:solidFill>
                  <a:srgbClr val="888B8D"/>
                </a:solidFill>
              </a:ln>
              <a:solidFill>
                <a:srgbClr val="FF0000"/>
              </a:solidFill>
              <a:effectLst>
                <a:outerShdw blurRad="38100" dist="38100" dir="2700000" algn="tl">
                  <a:srgbClr val="000000">
                    <a:alpha val="43137"/>
                  </a:srgbClr>
                </a:outerShdw>
              </a:effectLst>
              <a:latin typeface="Franklin Gothic Demi" panose="020B0703020102020204" pitchFamily="34" charset="0"/>
            </a:endParaRPr>
          </a:p>
          <a:p>
            <a:r>
              <a:rPr lang="en-US" dirty="0" smtClean="0"/>
              <a:t>Forward questions about delivered mail to </a:t>
            </a:r>
            <a:r>
              <a:rPr lang="en-US" dirty="0" smtClean="0">
                <a:hlinkClick r:id="rId4"/>
              </a:rPr>
              <a:t>gradschool@uh.edu</a:t>
            </a:r>
            <a:r>
              <a:rPr lang="en-US" dirty="0" smtClean="0"/>
              <a:t>.  </a:t>
            </a:r>
            <a:endParaRPr lang="en-US" dirty="0"/>
          </a:p>
        </p:txBody>
      </p:sp>
    </p:spTree>
    <p:extLst>
      <p:ext uri="{BB962C8B-B14F-4D97-AF65-F5344CB8AC3E}">
        <p14:creationId xmlns:p14="http://schemas.microsoft.com/office/powerpoint/2010/main" val="1251454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0"/>
            <a:ext cx="6705600" cy="6705600"/>
          </a:xfrm>
          <a:prstGeom prst="rect">
            <a:avLst/>
          </a:prstGeom>
        </p:spPr>
      </p:pic>
    </p:spTree>
    <p:extLst>
      <p:ext uri="{BB962C8B-B14F-4D97-AF65-F5344CB8AC3E}">
        <p14:creationId xmlns:p14="http://schemas.microsoft.com/office/powerpoint/2010/main" val="4252023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03FB71-2956-4A61-94D7-C9C42D584334}" type="slidenum">
              <a:rPr lang="en-US" smtClean="0">
                <a:solidFill>
                  <a:prstClr val="black">
                    <a:tint val="75000"/>
                  </a:prstClr>
                </a:solidFill>
              </a:rPr>
              <a:pPr/>
              <a:t>15</a:t>
            </a:fld>
            <a:endParaRPr lang="en-US">
              <a:solidFill>
                <a:prstClr val="black">
                  <a:tint val="75000"/>
                </a:prstClr>
              </a:solidFill>
            </a:endParaRPr>
          </a:p>
        </p:txBody>
      </p:sp>
      <p:sp>
        <p:nvSpPr>
          <p:cNvPr id="4" name="Title 3"/>
          <p:cNvSpPr>
            <a:spLocks noGrp="1"/>
          </p:cNvSpPr>
          <p:nvPr>
            <p:ph type="title"/>
          </p:nvPr>
        </p:nvSpPr>
        <p:spPr>
          <a:xfrm>
            <a:off x="457200" y="457200"/>
            <a:ext cx="8229600" cy="1143000"/>
          </a:xfrm>
        </p:spPr>
        <p:txBody>
          <a:bodyPr>
            <a:normAutofit fontScale="90000"/>
          </a:bodyPr>
          <a:lstStyle/>
          <a:p>
            <a:r>
              <a:rPr lang="en-US" dirty="0" smtClean="0"/>
              <a:t>Virtual Information Sessions- Registration page</a:t>
            </a:r>
            <a:endParaRPr lang="en-US" dirty="0"/>
          </a:p>
        </p:txBody>
      </p:sp>
      <p:pic>
        <p:nvPicPr>
          <p:cNvPr id="8" name="Content Placeholder 7" descr="Screenshot 2020-04-21 09.14.0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323" t="13940" b="13940"/>
          <a:stretch/>
        </p:blipFill>
        <p:spPr>
          <a:xfrm>
            <a:off x="1496744" y="1751742"/>
            <a:ext cx="6875957" cy="4077602"/>
          </a:xfrm>
        </p:spPr>
      </p:pic>
    </p:spTree>
    <p:extLst>
      <p:ext uri="{BB962C8B-B14F-4D97-AF65-F5344CB8AC3E}">
        <p14:creationId xmlns:p14="http://schemas.microsoft.com/office/powerpoint/2010/main" val="31179547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Tashemia Jones</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Assistant Director, Academic Affairs Graduate School</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26585801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ACADEMIC AFFAIRS</a:t>
            </a:r>
            <a:endParaRPr lang="en-US" b="1" dirty="0"/>
          </a:p>
        </p:txBody>
      </p:sp>
      <p:sp>
        <p:nvSpPr>
          <p:cNvPr id="6" name="Content Placeholder 5"/>
          <p:cNvSpPr>
            <a:spLocks noGrp="1"/>
          </p:cNvSpPr>
          <p:nvPr>
            <p:ph idx="1"/>
          </p:nvPr>
        </p:nvSpPr>
        <p:spPr/>
        <p:txBody>
          <a:bodyPr>
            <a:normAutofit/>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
        <p:nvSpPr>
          <p:cNvPr id="2" name="TextBox 1"/>
          <p:cNvSpPr txBox="1"/>
          <p:nvPr/>
        </p:nvSpPr>
        <p:spPr>
          <a:xfrm>
            <a:off x="1443158" y="1683371"/>
            <a:ext cx="3276600" cy="646331"/>
          </a:xfrm>
          <a:prstGeom prst="rect">
            <a:avLst/>
          </a:prstGeom>
          <a:noFill/>
        </p:spPr>
        <p:txBody>
          <a:bodyPr wrap="square" rtlCol="0">
            <a:spAutoFit/>
          </a:bodyPr>
          <a:lstStyle/>
          <a:p>
            <a:pPr lvl="0"/>
            <a:r>
              <a:rPr lang="en-US" dirty="0" smtClean="0"/>
              <a:t>Dissertation Accelerator Online</a:t>
            </a:r>
          </a:p>
          <a:p>
            <a:pPr lvl="0"/>
            <a:r>
              <a:rPr lang="en-US" dirty="0" smtClean="0"/>
              <a:t>May 11-14</a:t>
            </a:r>
            <a:r>
              <a:rPr lang="en-US" baseline="30000" dirty="0" smtClean="0"/>
              <a:t>th</a:t>
            </a:r>
            <a:r>
              <a:rPr lang="en-US" dirty="0" smtClean="0"/>
              <a:t> </a:t>
            </a:r>
            <a:endParaRPr lang="en-US" dirty="0"/>
          </a:p>
        </p:txBody>
      </p:sp>
      <p:pic>
        <p:nvPicPr>
          <p:cNvPr id="7" name="Picture 6"/>
          <p:cNvPicPr>
            <a:picLocks noChangeAspect="1"/>
          </p:cNvPicPr>
          <p:nvPr/>
        </p:nvPicPr>
        <p:blipFill>
          <a:blip r:embed="rId3"/>
          <a:stretch>
            <a:fillRect/>
          </a:stretch>
        </p:blipFill>
        <p:spPr>
          <a:xfrm>
            <a:off x="838200" y="7848600"/>
            <a:ext cx="2505075" cy="1219966"/>
          </a:xfrm>
          <a:prstGeom prst="rect">
            <a:avLst/>
          </a:prstGeom>
        </p:spPr>
      </p:pic>
      <p:pic>
        <p:nvPicPr>
          <p:cNvPr id="3" name="Picture 2"/>
          <p:cNvPicPr>
            <a:picLocks noChangeAspect="1"/>
          </p:cNvPicPr>
          <p:nvPr/>
        </p:nvPicPr>
        <p:blipFill>
          <a:blip r:embed="rId4"/>
          <a:stretch>
            <a:fillRect/>
          </a:stretch>
        </p:blipFill>
        <p:spPr>
          <a:xfrm>
            <a:off x="1447800" y="2438400"/>
            <a:ext cx="7112499" cy="3581400"/>
          </a:xfrm>
          <a:prstGeom prst="rect">
            <a:avLst/>
          </a:prstGeom>
        </p:spPr>
      </p:pic>
    </p:spTree>
    <p:extLst>
      <p:ext uri="{BB962C8B-B14F-4D97-AF65-F5344CB8AC3E}">
        <p14:creationId xmlns:p14="http://schemas.microsoft.com/office/powerpoint/2010/main" val="144001982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Rachel Honora </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Associate Registrar</a:t>
            </a:r>
          </a:p>
          <a:p>
            <a:pPr algn="ctr"/>
            <a:r>
              <a:rPr lang="en-US" sz="1800" i="1" dirty="0" smtClean="0">
                <a:latin typeface="Franklin Gothic Book" panose="020B0503020102020204" pitchFamily="34" charset="0"/>
              </a:rPr>
              <a:t>Office of the University Registrar </a:t>
            </a:r>
            <a:endParaRPr lang="en-US" sz="1800"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5580513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Interim Grading policy</a:t>
            </a:r>
            <a:endParaRPr lang="en-US" b="1" dirty="0"/>
          </a:p>
        </p:txBody>
      </p:sp>
      <p:sp>
        <p:nvSpPr>
          <p:cNvPr id="6" name="Content Placeholder 5"/>
          <p:cNvSpPr>
            <a:spLocks noGrp="1"/>
          </p:cNvSpPr>
          <p:nvPr>
            <p:ph idx="1"/>
          </p:nvPr>
        </p:nvSpPr>
        <p:spPr>
          <a:xfrm>
            <a:off x="457200" y="1600200"/>
            <a:ext cx="8229600" cy="5029200"/>
          </a:xfrm>
        </p:spPr>
        <p:txBody>
          <a:bodyPr>
            <a:normAutofit fontScale="85000" lnSpcReduction="20000"/>
          </a:bodyPr>
          <a:lstStyle/>
          <a:p>
            <a:r>
              <a:rPr lang="en-US" sz="23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Applies to Graduate and Optometry Students</a:t>
            </a:r>
          </a:p>
          <a:p>
            <a:r>
              <a:rPr lang="en-US" sz="23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Enrolled in Spring 2020 (Sessions 1, 4, 5,6) and Summer 2020</a:t>
            </a:r>
          </a:p>
          <a:p>
            <a:r>
              <a:rPr lang="en-US" sz="2300" dirty="0" smtClean="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Updated Grading Schemes </a:t>
            </a:r>
          </a:p>
          <a:p>
            <a:pPr lvl="1"/>
            <a:r>
              <a:rPr lang="en-US" sz="1800" dirty="0" smtClean="0"/>
              <a:t>Grades of A – B- will not be converted</a:t>
            </a:r>
          </a:p>
          <a:p>
            <a:pPr lvl="1"/>
            <a:r>
              <a:rPr lang="en-US" sz="1800" dirty="0" smtClean="0"/>
              <a:t>Grades of </a:t>
            </a:r>
            <a:r>
              <a:rPr lang="en-US" sz="1800" dirty="0" smtClean="0"/>
              <a:t>C+ to C-  </a:t>
            </a:r>
            <a:r>
              <a:rPr lang="en-US" sz="1800" dirty="0" smtClean="0"/>
              <a:t>will automatically convert to S</a:t>
            </a:r>
          </a:p>
          <a:p>
            <a:pPr lvl="1"/>
            <a:r>
              <a:rPr lang="en-US" sz="1800" dirty="0"/>
              <a:t>Grades of Unsatisfactory (U</a:t>
            </a:r>
            <a:r>
              <a:rPr lang="en-US" sz="1800" dirty="0" smtClean="0"/>
              <a:t>) and Failing (F) </a:t>
            </a:r>
            <a:r>
              <a:rPr lang="en-US" sz="1800" dirty="0"/>
              <a:t>will automatically convert to No Credit Reported COVID19 (NCR</a:t>
            </a:r>
            <a:r>
              <a:rPr lang="en-US" sz="1800" dirty="0" smtClean="0"/>
              <a:t>).</a:t>
            </a:r>
          </a:p>
          <a:p>
            <a:pPr lvl="1"/>
            <a:r>
              <a:rPr lang="en-US" sz="1800" dirty="0"/>
              <a:t>Satisfactory (S) and No Credit Reported COVID-19 (NCR) grades are not factored into term or cumulative GPA</a:t>
            </a:r>
            <a:r>
              <a:rPr lang="en-US" sz="1800" dirty="0" smtClean="0"/>
              <a:t>.</a:t>
            </a:r>
          </a:p>
          <a:p>
            <a:pPr lvl="1"/>
            <a:endParaRPr lang="en-US" sz="1800" dirty="0"/>
          </a:p>
          <a:p>
            <a:r>
              <a:rPr lang="en-US" sz="2100" b="1" dirty="0" smtClean="0"/>
              <a:t>Incomplete grades: </a:t>
            </a:r>
            <a:r>
              <a:rPr lang="en-US" sz="2100" dirty="0" smtClean="0"/>
              <a:t>The </a:t>
            </a:r>
            <a:r>
              <a:rPr lang="en-US" sz="2100" dirty="0"/>
              <a:t>deadline for completing course requirements associated with Incomplete grades due in spring 2020 is extended to August 10, 2020. Students should contact their instructors to discuss plans for completing course requirements by that date. The incomplete deadline extension will be reviewed for continuation through future terms if necessary</a:t>
            </a:r>
            <a:r>
              <a:rPr lang="en-US" sz="2100" dirty="0" smtClean="0"/>
              <a:t>.</a:t>
            </a:r>
          </a:p>
          <a:p>
            <a:pPr marL="457200" lvl="1" indent="0">
              <a:buNone/>
            </a:pPr>
            <a:endParaRPr lang="en-US" sz="1800" dirty="0"/>
          </a:p>
          <a:p>
            <a:pPr marL="400050"/>
            <a:r>
              <a:rPr lang="en-US" sz="2200" b="1" dirty="0" smtClean="0"/>
              <a:t>Links to polic</a:t>
            </a:r>
            <a:r>
              <a:rPr lang="en-US" sz="2200" b="1" dirty="0" smtClean="0"/>
              <a:t>y and FAQ’s:</a:t>
            </a:r>
          </a:p>
          <a:p>
            <a:pPr lvl="1"/>
            <a:r>
              <a:rPr lang="en-US" sz="1800" dirty="0">
                <a:hlinkClick r:id="rId3"/>
              </a:rPr>
              <a:t>https://uh.edu/provost/policies-resources/student/interim-graduate-grade-policy/</a:t>
            </a:r>
            <a:r>
              <a:rPr lang="en-US" sz="1800" dirty="0" smtClean="0">
                <a:hlinkClick r:id="rId3"/>
              </a:rPr>
              <a:t>index</a:t>
            </a:r>
            <a:endParaRPr lang="en-US" sz="1800" dirty="0" smtClean="0"/>
          </a:p>
          <a:p>
            <a:pPr lvl="1"/>
            <a:r>
              <a:rPr lang="en-US" sz="1800" dirty="0">
                <a:hlinkClick r:id="rId4"/>
              </a:rPr>
              <a:t>https://uh.edu/graduate-school/covid19-updates/</a:t>
            </a:r>
            <a:r>
              <a:rPr lang="en-US" sz="1800" dirty="0" smtClean="0">
                <a:hlinkClick r:id="rId4"/>
              </a:rPr>
              <a:t>faq.php</a:t>
            </a:r>
            <a:endParaRPr lang="en-US" sz="1800" dirty="0" smtClean="0"/>
          </a:p>
          <a:p>
            <a:pPr marL="457200" lvl="1" indent="0">
              <a:buNone/>
            </a:pPr>
            <a:endParaRPr lang="en-US" sz="1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73970926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Sarah Larsen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Vice Provost &amp; Dean, Graduate School</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26482387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Graduate grading scheme </a:t>
            </a:r>
            <a:endParaRPr lang="en-US" b="1" dirty="0"/>
          </a:p>
        </p:txBody>
      </p:sp>
      <p:sp>
        <p:nvSpPr>
          <p:cNvPr id="6" name="Content Placeholder 5"/>
          <p:cNvSpPr>
            <a:spLocks noGrp="1"/>
          </p:cNvSpPr>
          <p:nvPr>
            <p:ph idx="1"/>
          </p:nvPr>
        </p:nvSpPr>
        <p:spPr/>
        <p:txBody>
          <a:bodyPr>
            <a:normAutofit/>
          </a:bodyPr>
          <a:lstStyle/>
          <a:p>
            <a:pPr marL="0" indent="0">
              <a:buNone/>
            </a:pPr>
            <a:endParaRPr lang="en-US" sz="1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graphicFrame>
        <p:nvGraphicFramePr>
          <p:cNvPr id="9" name="Table 8"/>
          <p:cNvGraphicFramePr>
            <a:graphicFrameLocks noGrp="1"/>
          </p:cNvGraphicFramePr>
          <p:nvPr>
            <p:extLst/>
          </p:nvPr>
        </p:nvGraphicFramePr>
        <p:xfrm>
          <a:off x="3513082" y="1551369"/>
          <a:ext cx="2117836" cy="4623626"/>
        </p:xfrm>
        <a:graphic>
          <a:graphicData uri="http://schemas.openxmlformats.org/drawingml/2006/table">
            <a:tbl>
              <a:tblPr/>
              <a:tblGrid>
                <a:gridCol w="1031532">
                  <a:extLst>
                    <a:ext uri="{9D8B030D-6E8A-4147-A177-3AD203B41FA5}">
                      <a16:colId xmlns:a16="http://schemas.microsoft.com/office/drawing/2014/main" xmlns="" val="308707298"/>
                    </a:ext>
                  </a:extLst>
                </a:gridCol>
                <a:gridCol w="1086304">
                  <a:extLst>
                    <a:ext uri="{9D8B030D-6E8A-4147-A177-3AD203B41FA5}">
                      <a16:colId xmlns:a16="http://schemas.microsoft.com/office/drawing/2014/main" xmlns="" val="906913743"/>
                    </a:ext>
                  </a:extLst>
                </a:gridCol>
              </a:tblGrid>
              <a:tr h="248298">
                <a:tc>
                  <a:txBody>
                    <a:bodyPr/>
                    <a:lstStyle/>
                    <a:p>
                      <a:pPr algn="l" rtl="0" fontAlgn="base"/>
                      <a:r>
                        <a:rPr lang="en-US" sz="1100" b="0" i="0" dirty="0">
                          <a:solidFill>
                            <a:srgbClr val="201F1E"/>
                          </a:solidFill>
                          <a:effectLst/>
                          <a:latin typeface="Calibri" panose="020F0502020204030204" pitchFamily="34" charset="0"/>
                        </a:rPr>
                        <a:t>Roster Grade </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Grade</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176332"/>
                  </a:ext>
                </a:extLst>
              </a:tr>
              <a:tr h="282987">
                <a:tc>
                  <a:txBody>
                    <a:bodyPr/>
                    <a:lstStyle/>
                    <a:p>
                      <a:pPr algn="l" rtl="0" fontAlgn="base"/>
                      <a:r>
                        <a:rPr lang="en-US" sz="1100" b="0" i="0" dirty="0">
                          <a:solidFill>
                            <a:srgbClr val="201F1E"/>
                          </a:solidFill>
                          <a:effectLst/>
                          <a:latin typeface="Calibri" panose="020F0502020204030204" pitchFamily="34" charset="0"/>
                        </a:rPr>
                        <a:t>A</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A</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20916387"/>
                  </a:ext>
                </a:extLst>
              </a:tr>
              <a:tr h="255601">
                <a:tc>
                  <a:txBody>
                    <a:bodyPr/>
                    <a:lstStyle/>
                    <a:p>
                      <a:pPr algn="l" rtl="0" fontAlgn="base"/>
                      <a:r>
                        <a:rPr lang="en-US" sz="1100" b="0" i="0" dirty="0">
                          <a:solidFill>
                            <a:srgbClr val="201F1E"/>
                          </a:solidFill>
                          <a:effectLst/>
                          <a:latin typeface="Calibri" panose="020F0502020204030204" pitchFamily="34" charset="0"/>
                        </a:rPr>
                        <a:t>A-</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A-</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4742085"/>
                  </a:ext>
                </a:extLst>
              </a:tr>
              <a:tr h="248298">
                <a:tc>
                  <a:txBody>
                    <a:bodyPr/>
                    <a:lstStyle/>
                    <a:p>
                      <a:pPr algn="l" rtl="0" fontAlgn="base"/>
                      <a:r>
                        <a:rPr lang="en-US" sz="1100" b="0" i="0" dirty="0">
                          <a:solidFill>
                            <a:srgbClr val="201F1E"/>
                          </a:solidFill>
                          <a:effectLst/>
                          <a:latin typeface="Calibri" panose="020F0502020204030204" pitchFamily="34" charset="0"/>
                        </a:rPr>
                        <a:t>B+</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B+</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79782496"/>
                  </a:ext>
                </a:extLst>
              </a:tr>
              <a:tr h="255601">
                <a:tc>
                  <a:txBody>
                    <a:bodyPr/>
                    <a:lstStyle/>
                    <a:p>
                      <a:pPr algn="l" rtl="0" fontAlgn="base"/>
                      <a:r>
                        <a:rPr lang="en-US" sz="1100" b="0" i="0" dirty="0">
                          <a:solidFill>
                            <a:srgbClr val="201F1E"/>
                          </a:solidFill>
                          <a:effectLst/>
                          <a:latin typeface="Calibri" panose="020F0502020204030204" pitchFamily="34" charset="0"/>
                        </a:rPr>
                        <a:t>B</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B</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6468258"/>
                  </a:ext>
                </a:extLst>
              </a:tr>
              <a:tr h="248298">
                <a:tc>
                  <a:txBody>
                    <a:bodyPr/>
                    <a:lstStyle/>
                    <a:p>
                      <a:pPr algn="l" rtl="0" fontAlgn="base"/>
                      <a:r>
                        <a:rPr lang="en-US" sz="1100" b="0" i="0" dirty="0">
                          <a:solidFill>
                            <a:srgbClr val="201F1E"/>
                          </a:solidFill>
                          <a:effectLst/>
                          <a:latin typeface="Calibri" panose="020F0502020204030204" pitchFamily="34" charset="0"/>
                        </a:rPr>
                        <a:t>B-</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B-</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1158920"/>
                  </a:ext>
                </a:extLst>
              </a:tr>
              <a:tr h="255601">
                <a:tc>
                  <a:txBody>
                    <a:bodyPr/>
                    <a:lstStyle/>
                    <a:p>
                      <a:pPr algn="l" rtl="0" fontAlgn="base"/>
                      <a:r>
                        <a:rPr lang="en-US" sz="1100" b="0" i="0">
                          <a:solidFill>
                            <a:srgbClr val="201F1E"/>
                          </a:solidFill>
                          <a:effectLst/>
                          <a:latin typeface="Calibri" panose="020F0502020204030204" pitchFamily="34" charset="0"/>
                        </a:rPr>
                        <a:t>C+</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S</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78067883"/>
                  </a:ext>
                </a:extLst>
              </a:tr>
              <a:tr h="248298">
                <a:tc>
                  <a:txBody>
                    <a:bodyPr/>
                    <a:lstStyle/>
                    <a:p>
                      <a:pPr algn="l" rtl="0" fontAlgn="base"/>
                      <a:r>
                        <a:rPr lang="en-US" sz="1100" b="0" i="0">
                          <a:solidFill>
                            <a:srgbClr val="201F1E"/>
                          </a:solidFill>
                          <a:effectLst/>
                          <a:latin typeface="Calibri" panose="020F0502020204030204" pitchFamily="34" charset="0"/>
                        </a:rPr>
                        <a:t>C</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S</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97011092"/>
                  </a:ext>
                </a:extLst>
              </a:tr>
              <a:tr h="248298">
                <a:tc>
                  <a:txBody>
                    <a:bodyPr/>
                    <a:lstStyle/>
                    <a:p>
                      <a:pPr algn="l" rtl="0" fontAlgn="base"/>
                      <a:r>
                        <a:rPr lang="en-US" sz="1100" b="0" i="0">
                          <a:solidFill>
                            <a:srgbClr val="201F1E"/>
                          </a:solidFill>
                          <a:effectLst/>
                          <a:latin typeface="Calibri" panose="020F0502020204030204" pitchFamily="34" charset="0"/>
                        </a:rPr>
                        <a:t>C-</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S</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7904592"/>
                  </a:ext>
                </a:extLst>
              </a:tr>
              <a:tr h="248298">
                <a:tc>
                  <a:txBody>
                    <a:bodyPr/>
                    <a:lstStyle/>
                    <a:p>
                      <a:pPr algn="l" rtl="0" fontAlgn="base"/>
                      <a:r>
                        <a:rPr lang="en-US" sz="1100" b="0" i="0">
                          <a:solidFill>
                            <a:srgbClr val="201F1E"/>
                          </a:solidFill>
                          <a:effectLst/>
                          <a:latin typeface="Calibri" panose="020F0502020204030204" pitchFamily="34" charset="0"/>
                        </a:rPr>
                        <a:t>D+</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NCR</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72108317"/>
                  </a:ext>
                </a:extLst>
              </a:tr>
              <a:tr h="248298">
                <a:tc>
                  <a:txBody>
                    <a:bodyPr/>
                    <a:lstStyle/>
                    <a:p>
                      <a:pPr algn="l" rtl="0" fontAlgn="base"/>
                      <a:r>
                        <a:rPr lang="en-US" sz="1100" b="0" i="0">
                          <a:solidFill>
                            <a:srgbClr val="201F1E"/>
                          </a:solidFill>
                          <a:effectLst/>
                          <a:latin typeface="Calibri" panose="020F0502020204030204" pitchFamily="34" charset="0"/>
                        </a:rPr>
                        <a:t>D</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NCR</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7093379"/>
                  </a:ext>
                </a:extLst>
              </a:tr>
              <a:tr h="248298">
                <a:tc>
                  <a:txBody>
                    <a:bodyPr/>
                    <a:lstStyle/>
                    <a:p>
                      <a:pPr algn="l" rtl="0" fontAlgn="base"/>
                      <a:r>
                        <a:rPr lang="en-US" sz="1100" b="0" i="0">
                          <a:solidFill>
                            <a:srgbClr val="201F1E"/>
                          </a:solidFill>
                          <a:effectLst/>
                          <a:latin typeface="Calibri" panose="020F0502020204030204" pitchFamily="34" charset="0"/>
                        </a:rPr>
                        <a:t>D-</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NCR</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1766206"/>
                  </a:ext>
                </a:extLst>
              </a:tr>
              <a:tr h="248298">
                <a:tc>
                  <a:txBody>
                    <a:bodyPr/>
                    <a:lstStyle/>
                    <a:p>
                      <a:pPr algn="l" rtl="0" fontAlgn="base"/>
                      <a:r>
                        <a:rPr lang="en-US" sz="1100" b="0" i="0">
                          <a:solidFill>
                            <a:srgbClr val="201F1E"/>
                          </a:solidFill>
                          <a:effectLst/>
                          <a:latin typeface="Calibri" panose="020F0502020204030204" pitchFamily="34" charset="0"/>
                        </a:rPr>
                        <a:t>F</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NCR</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80504000"/>
                  </a:ext>
                </a:extLst>
              </a:tr>
              <a:tr h="248298">
                <a:tc>
                  <a:txBody>
                    <a:bodyPr/>
                    <a:lstStyle/>
                    <a:p>
                      <a:pPr algn="l" rtl="0" fontAlgn="base"/>
                      <a:r>
                        <a:rPr lang="en-US" sz="1100" b="0" i="0">
                          <a:solidFill>
                            <a:srgbClr val="201F1E"/>
                          </a:solidFill>
                          <a:effectLst/>
                          <a:latin typeface="Calibri" panose="020F0502020204030204" pitchFamily="34" charset="0"/>
                        </a:rPr>
                        <a:t>I</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I</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8387057"/>
                  </a:ext>
                </a:extLst>
              </a:tr>
              <a:tr h="248298">
                <a:tc>
                  <a:txBody>
                    <a:bodyPr/>
                    <a:lstStyle/>
                    <a:p>
                      <a:pPr algn="l" rtl="0" fontAlgn="base"/>
                      <a:r>
                        <a:rPr lang="en-US" sz="1100" b="0" i="0">
                          <a:solidFill>
                            <a:srgbClr val="201F1E"/>
                          </a:solidFill>
                          <a:effectLst/>
                          <a:latin typeface="Calibri" panose="020F0502020204030204" pitchFamily="34" charset="0"/>
                        </a:rPr>
                        <a:t>NR</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a:solidFill>
                            <a:srgbClr val="201F1E"/>
                          </a:solidFill>
                          <a:effectLst/>
                          <a:latin typeface="Calibri" panose="020F0502020204030204" pitchFamily="34" charset="0"/>
                        </a:rPr>
                        <a:t>NR</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81921621"/>
                  </a:ext>
                </a:extLst>
              </a:tr>
              <a:tr h="248298">
                <a:tc>
                  <a:txBody>
                    <a:bodyPr/>
                    <a:lstStyle/>
                    <a:p>
                      <a:pPr algn="l" rtl="0" fontAlgn="base"/>
                      <a:r>
                        <a:rPr lang="en-US" sz="1100" b="0" i="0">
                          <a:solidFill>
                            <a:srgbClr val="201F1E"/>
                          </a:solidFill>
                          <a:effectLst/>
                          <a:latin typeface="Calibri" panose="020F0502020204030204" pitchFamily="34" charset="0"/>
                        </a:rPr>
                        <a:t>S</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S</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9257447"/>
                  </a:ext>
                </a:extLst>
              </a:tr>
              <a:tr h="248298">
                <a:tc>
                  <a:txBody>
                    <a:bodyPr/>
                    <a:lstStyle/>
                    <a:p>
                      <a:pPr algn="l" rtl="0" fontAlgn="base"/>
                      <a:r>
                        <a:rPr lang="en-US" sz="1100" b="0" i="0">
                          <a:solidFill>
                            <a:srgbClr val="201F1E"/>
                          </a:solidFill>
                          <a:effectLst/>
                          <a:latin typeface="Calibri" panose="020F0502020204030204" pitchFamily="34" charset="0"/>
                        </a:rPr>
                        <a:t>U</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NCR</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9512925"/>
                  </a:ext>
                </a:extLst>
              </a:tr>
              <a:tr h="248298">
                <a:tc>
                  <a:txBody>
                    <a:bodyPr/>
                    <a:lstStyle/>
                    <a:p>
                      <a:pPr algn="l" rtl="0" fontAlgn="base"/>
                      <a:r>
                        <a:rPr lang="en-US" sz="1100" b="0" i="0">
                          <a:solidFill>
                            <a:srgbClr val="201F1E"/>
                          </a:solidFill>
                          <a:effectLst/>
                          <a:latin typeface="Calibri" panose="020F0502020204030204" pitchFamily="34" charset="0"/>
                        </a:rPr>
                        <a:t>W</a:t>
                      </a:r>
                      <a:r>
                        <a:rPr lang="en-US" sz="1100" b="0" i="0">
                          <a:effectLst/>
                          <a:latin typeface="Calibri" panose="020F0502020204030204" pitchFamily="34" charset="0"/>
                        </a:rPr>
                        <a:t> </a:t>
                      </a:r>
                      <a:endParaRPr lang="en-US" sz="1700" b="0" i="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100" b="0" i="0" dirty="0">
                          <a:solidFill>
                            <a:srgbClr val="201F1E"/>
                          </a:solidFill>
                          <a:effectLst/>
                          <a:latin typeface="Calibri" panose="020F0502020204030204" pitchFamily="34" charset="0"/>
                        </a:rPr>
                        <a:t>W</a:t>
                      </a:r>
                      <a:r>
                        <a:rPr lang="en-US" sz="1100" b="0" i="0" dirty="0">
                          <a:effectLst/>
                          <a:latin typeface="Calibri" panose="020F0502020204030204" pitchFamily="34" charset="0"/>
                        </a:rPr>
                        <a:t> </a:t>
                      </a:r>
                      <a:endParaRPr lang="en-US" sz="1700" b="0" i="0" dirty="0">
                        <a:effectLst/>
                      </a:endParaRPr>
                    </a:p>
                  </a:txBody>
                  <a:tcPr marL="87635" marR="87635" marT="43817" marB="438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2394489"/>
                  </a:ext>
                </a:extLst>
              </a:tr>
            </a:tbl>
          </a:graphicData>
        </a:graphic>
      </p:graphicFrame>
    </p:spTree>
    <p:extLst>
      <p:ext uri="{BB962C8B-B14F-4D97-AF65-F5344CB8AC3E}">
        <p14:creationId xmlns:p14="http://schemas.microsoft.com/office/powerpoint/2010/main" val="148962061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The process</a:t>
            </a:r>
            <a:endParaRPr lang="en-US" b="1" dirty="0"/>
          </a:p>
        </p:txBody>
      </p:sp>
      <p:sp>
        <p:nvSpPr>
          <p:cNvPr id="6" name="Content Placeholder 5"/>
          <p:cNvSpPr>
            <a:spLocks noGrp="1"/>
          </p:cNvSpPr>
          <p:nvPr>
            <p:ph idx="1"/>
          </p:nvPr>
        </p:nvSpPr>
        <p:spPr>
          <a:xfrm>
            <a:off x="758825" y="1405446"/>
            <a:ext cx="8229600" cy="4766754"/>
          </a:xfrm>
        </p:spPr>
        <p:txBody>
          <a:bodyPr>
            <a:normAutofit fontScale="55000" lnSpcReduction="20000"/>
          </a:bodyPr>
          <a:lstStyle/>
          <a:p>
            <a:pPr marL="0" indent="0" algn="ctr">
              <a:buNone/>
            </a:pPr>
            <a:endParaRPr lang="en-US" sz="1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r>
              <a:rPr lang="en-US" sz="2600" dirty="0" smtClean="0"/>
              <a:t>Students will see two grades in myUH</a:t>
            </a:r>
          </a:p>
          <a:p>
            <a:pPr lvl="1"/>
            <a:r>
              <a:rPr lang="en-US" sz="2600" dirty="0" smtClean="0"/>
              <a:t>Roster Grade and Grade </a:t>
            </a:r>
          </a:p>
          <a:p>
            <a:pPr lvl="1"/>
            <a:endParaRPr lang="en-US" sz="1600" dirty="0" smtClean="0"/>
          </a:p>
          <a:p>
            <a:pPr lvl="1"/>
            <a:endParaRPr lang="en-US" sz="1600" dirty="0"/>
          </a:p>
          <a:p>
            <a:pPr lvl="1"/>
            <a:endParaRPr lang="en-US" sz="1600" dirty="0" smtClean="0"/>
          </a:p>
          <a:p>
            <a:pPr lvl="1"/>
            <a:endParaRPr lang="en-US" sz="2600" dirty="0" smtClean="0"/>
          </a:p>
          <a:p>
            <a:pPr lvl="1"/>
            <a:r>
              <a:rPr lang="en-US" sz="2600" dirty="0" smtClean="0"/>
              <a:t>Roster Grade is assigned by instructor </a:t>
            </a:r>
          </a:p>
          <a:p>
            <a:pPr lvl="1"/>
            <a:r>
              <a:rPr lang="en-US" sz="2600" dirty="0" smtClean="0"/>
              <a:t>Grade will appear on the academic transcript </a:t>
            </a:r>
          </a:p>
          <a:p>
            <a:pPr marL="457200" lvl="1" indent="0">
              <a:buNone/>
            </a:pPr>
            <a:endParaRPr lang="en-US" sz="2600" dirty="0"/>
          </a:p>
          <a:p>
            <a:r>
              <a:rPr lang="en-US" sz="2600" dirty="0" smtClean="0"/>
              <a:t>Checklist – GCOVID </a:t>
            </a:r>
          </a:p>
          <a:p>
            <a:pPr lvl="1"/>
            <a:r>
              <a:rPr lang="en-US" sz="2600" dirty="0"/>
              <a:t>Go to the “Student Center” in your myUH account</a:t>
            </a:r>
          </a:p>
          <a:p>
            <a:pPr lvl="1"/>
            <a:r>
              <a:rPr lang="en-US" sz="2600" dirty="0" smtClean="0"/>
              <a:t>Click </a:t>
            </a:r>
            <a:r>
              <a:rPr lang="en-US" sz="2600" dirty="0"/>
              <a:t>on your To-Do List</a:t>
            </a:r>
          </a:p>
          <a:p>
            <a:pPr lvl="1"/>
            <a:r>
              <a:rPr lang="en-US" sz="2600" dirty="0" smtClean="0"/>
              <a:t>Click </a:t>
            </a:r>
            <a:r>
              <a:rPr lang="en-US" sz="2600" dirty="0"/>
              <a:t>on “Details and Upload Documentation”</a:t>
            </a:r>
          </a:p>
          <a:p>
            <a:pPr lvl="1"/>
            <a:r>
              <a:rPr lang="en-US" sz="2600" dirty="0" smtClean="0"/>
              <a:t>Click </a:t>
            </a:r>
            <a:r>
              <a:rPr lang="en-US" sz="2600" dirty="0"/>
              <a:t>on </a:t>
            </a:r>
            <a:r>
              <a:rPr lang="en-US" sz="2600" dirty="0" smtClean="0"/>
              <a:t>“GRAD Interim </a:t>
            </a:r>
            <a:r>
              <a:rPr lang="en-US" sz="2600" dirty="0"/>
              <a:t>Grade Policy </a:t>
            </a:r>
            <a:r>
              <a:rPr lang="en-US" sz="2600" dirty="0" err="1"/>
              <a:t>Req</a:t>
            </a:r>
            <a:r>
              <a:rPr lang="en-US" sz="2600" dirty="0"/>
              <a:t>”</a:t>
            </a:r>
          </a:p>
          <a:p>
            <a:pPr lvl="1"/>
            <a:r>
              <a:rPr lang="en-US" sz="2600" dirty="0" smtClean="0"/>
              <a:t>Click </a:t>
            </a:r>
            <a:r>
              <a:rPr lang="en-US" sz="2600" dirty="0"/>
              <a:t>on </a:t>
            </a:r>
            <a:r>
              <a:rPr lang="en-US" sz="2600" dirty="0" smtClean="0"/>
              <a:t>“Graduate </a:t>
            </a:r>
            <a:r>
              <a:rPr lang="en-US" sz="2600" dirty="0"/>
              <a:t>Interim Grading Form</a:t>
            </a:r>
            <a:r>
              <a:rPr lang="en-US" sz="2600" dirty="0" smtClean="0"/>
              <a:t>” </a:t>
            </a:r>
            <a:r>
              <a:rPr lang="en-US" sz="2600" u="sng" dirty="0">
                <a:hlinkClick r:id="rId3"/>
              </a:rPr>
              <a:t>https://uh.edu/academics/forms/interimgradingform-grad.pdf</a:t>
            </a:r>
            <a:endParaRPr lang="en-US" sz="2600" dirty="0"/>
          </a:p>
          <a:p>
            <a:pPr lvl="1"/>
            <a:r>
              <a:rPr lang="en-US" sz="2600" dirty="0" smtClean="0"/>
              <a:t>Fill </a:t>
            </a:r>
            <a:r>
              <a:rPr lang="en-US" sz="2600" dirty="0"/>
              <a:t>out the </a:t>
            </a:r>
            <a:r>
              <a:rPr lang="en-US" sz="2600" dirty="0" smtClean="0"/>
              <a:t>form and save it</a:t>
            </a:r>
            <a:endParaRPr lang="en-US" sz="2600" dirty="0"/>
          </a:p>
          <a:p>
            <a:pPr lvl="1"/>
            <a:r>
              <a:rPr lang="en-US" sz="2600" dirty="0" smtClean="0"/>
              <a:t>Upload the </a:t>
            </a:r>
            <a:r>
              <a:rPr lang="en-US" sz="2600" dirty="0"/>
              <a:t>completed </a:t>
            </a:r>
            <a:r>
              <a:rPr lang="en-US" sz="2600" dirty="0" smtClean="0"/>
              <a:t>form</a:t>
            </a:r>
          </a:p>
          <a:p>
            <a:pPr lvl="1"/>
            <a:endParaRPr lang="en-US" sz="2600" dirty="0"/>
          </a:p>
          <a:p>
            <a:r>
              <a:rPr lang="en-US" sz="2600" dirty="0" smtClean="0"/>
              <a:t>The deadline to submit forms is May 18 at 5pm</a:t>
            </a:r>
            <a:endParaRPr lang="en-US" sz="2600" dirty="0"/>
          </a:p>
          <a:p>
            <a:pPr lvl="1"/>
            <a:endParaRPr lang="en-US" sz="2600" dirty="0" smtClean="0"/>
          </a:p>
          <a:p>
            <a:pPr marL="0" indent="0">
              <a:buNone/>
            </a:pPr>
            <a:r>
              <a:rPr lang="en-US" sz="2600" dirty="0"/>
              <a:t>	</a:t>
            </a:r>
          </a:p>
        </p:txBody>
      </p:sp>
      <p:sp>
        <p:nvSpPr>
          <p:cNvPr id="7" name="AutoShape 6" descr="https://houston.radiusbycampusmgmt.com/crm/viewImage?id=3006000000047110&amp;fileName=%2FGradeIma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houston.radiusbycampusmgmt.com/crm/viewImage?id=3006000000047110&amp;fileName=%2FGradeImag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houston.radiusbycampusmgmt.com/crm/viewImage?id=3006000000047110&amp;fileName=%2FGradeImage.jpg"/>
          <p:cNvSpPr>
            <a:spLocks noChangeAspect="1" noChangeArrowheads="1"/>
          </p:cNvSpPr>
          <p:nvPr/>
        </p:nvSpPr>
        <p:spPr bwMode="auto">
          <a:xfrm>
            <a:off x="460375" y="274638"/>
            <a:ext cx="3048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https://houston.radiusbycampusmgmt.com/crm/viewImage?id=3006000000047110&amp;fileName=%2FGradeImage.jpg"/>
          <p:cNvSpPr>
            <a:spLocks noChangeAspect="1" noChangeArrowheads="1"/>
          </p:cNvSpPr>
          <p:nvPr/>
        </p:nvSpPr>
        <p:spPr bwMode="auto">
          <a:xfrm>
            <a:off x="762000" y="2703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https://houston.radiusbycampusmgmt.com/crm/viewImage?id=3006000000047110&amp;fileName=%2FGradeImag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https://houston.radiusbycampusmgmt.com/crm/viewImage?id=3006000000047110&amp;fileName=%2FGradeImage.jpg"/>
          <p:cNvPicPr/>
          <p:nvPr/>
        </p:nvPicPr>
        <p:blipFill>
          <a:blip r:embed="rId4">
            <a:extLst>
              <a:ext uri="{28A0092B-C50C-407E-A947-70E740481C1C}">
                <a14:useLocalDpi xmlns:a14="http://schemas.microsoft.com/office/drawing/2010/main" val="0"/>
              </a:ext>
            </a:extLst>
          </a:blip>
          <a:srcRect/>
          <a:stretch>
            <a:fillRect/>
          </a:stretch>
        </p:blipFill>
        <p:spPr bwMode="auto">
          <a:xfrm>
            <a:off x="758825" y="2039413"/>
            <a:ext cx="5678424" cy="416973"/>
          </a:xfrm>
          <a:prstGeom prst="rect">
            <a:avLst/>
          </a:prstGeom>
          <a:noFill/>
          <a:ln>
            <a:noFill/>
          </a:ln>
        </p:spPr>
      </p:pic>
    </p:spTree>
    <p:extLst>
      <p:ext uri="{BB962C8B-B14F-4D97-AF65-F5344CB8AC3E}">
        <p14:creationId xmlns:p14="http://schemas.microsoft.com/office/powerpoint/2010/main" val="326086393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b="1" dirty="0" smtClean="0"/>
              <a:t>Graduate interim grading form </a:t>
            </a:r>
            <a:endParaRPr lang="en-US" b="1" dirty="0"/>
          </a:p>
        </p:txBody>
      </p:sp>
      <p:sp>
        <p:nvSpPr>
          <p:cNvPr id="6" name="Content Placeholder 5"/>
          <p:cNvSpPr>
            <a:spLocks noGrp="1"/>
          </p:cNvSpPr>
          <p:nvPr>
            <p:ph idx="1"/>
          </p:nvPr>
        </p:nvSpPr>
        <p:spPr/>
        <p:txBody>
          <a:bodyPr>
            <a:normAutofit/>
          </a:bodyPr>
          <a:lstStyle/>
          <a:p>
            <a:pPr marL="0" indent="0">
              <a:buNone/>
            </a:pPr>
            <a:endParaRPr lang="en-US" sz="16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r>
              <a:rPr lang="en-US" sz="1600" dirty="0" smtClean="0"/>
              <a:t>Students may add up to 5 courses </a:t>
            </a:r>
          </a:p>
          <a:p>
            <a:r>
              <a:rPr lang="en-US" sz="1600" dirty="0" smtClean="0"/>
              <a:t>Grade Choices </a:t>
            </a:r>
          </a:p>
          <a:p>
            <a:endParaRPr lang="en-US" sz="1600" dirty="0"/>
          </a:p>
          <a:p>
            <a:endParaRPr lang="en-US" sz="1600" dirty="0" smtClean="0"/>
          </a:p>
          <a:p>
            <a:endParaRPr lang="en-US" sz="1600" dirty="0"/>
          </a:p>
          <a:p>
            <a:endParaRPr lang="en-US" sz="1600" dirty="0" smtClean="0"/>
          </a:p>
          <a:p>
            <a:pPr lvl="1"/>
            <a:r>
              <a:rPr lang="en-US" sz="1200" dirty="0" smtClean="0"/>
              <a:t>Roster Grade </a:t>
            </a:r>
          </a:p>
          <a:p>
            <a:pPr lvl="1"/>
            <a:r>
              <a:rPr lang="en-US" sz="1200" dirty="0" smtClean="0"/>
              <a:t>Grade – Final/Converted Grade </a:t>
            </a:r>
          </a:p>
          <a:p>
            <a:pPr lvl="1"/>
            <a:r>
              <a:rPr lang="en-US" sz="1200" dirty="0" smtClean="0"/>
              <a:t>Satisfactory (S) Grade – option available for grades A – B- </a:t>
            </a:r>
          </a:p>
          <a:p>
            <a:pPr marL="0" indent="0">
              <a:buNone/>
            </a:pPr>
            <a:endParaRPr lang="en-US" dirty="0"/>
          </a:p>
        </p:txBody>
      </p:sp>
      <p:pic>
        <p:nvPicPr>
          <p:cNvPr id="2" name="Picture 1"/>
          <p:cNvPicPr>
            <a:picLocks noChangeAspect="1"/>
          </p:cNvPicPr>
          <p:nvPr/>
        </p:nvPicPr>
        <p:blipFill>
          <a:blip r:embed="rId3"/>
          <a:stretch>
            <a:fillRect/>
          </a:stretch>
        </p:blipFill>
        <p:spPr>
          <a:xfrm>
            <a:off x="762000" y="2590800"/>
            <a:ext cx="7330751" cy="1059805"/>
          </a:xfrm>
          <a:prstGeom prst="rect">
            <a:avLst/>
          </a:prstGeom>
        </p:spPr>
      </p:pic>
    </p:spTree>
    <p:extLst>
      <p:ext uri="{BB962C8B-B14F-4D97-AF65-F5344CB8AC3E}">
        <p14:creationId xmlns:p14="http://schemas.microsoft.com/office/powerpoint/2010/main" val="198588330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a:effectLst>
                  <a:outerShdw blurRad="38100" dist="38100" dir="2700000" algn="tl">
                    <a:srgbClr val="000000">
                      <a:alpha val="43137"/>
                    </a:srgbClr>
                  </a:outerShdw>
                </a:effectLst>
                <a:latin typeface="Franklin Gothic Medium" panose="020B0603020102020204" pitchFamily="34" charset="0"/>
              </a:rPr>
              <a:t>Stefan Johnsson</a:t>
            </a:r>
          </a:p>
          <a:p>
            <a:pPr algn="ctr"/>
            <a:r>
              <a:rPr lang="en-US" i="1" dirty="0">
                <a:latin typeface="Franklin Gothic Book" panose="020B0503020102020204" pitchFamily="34" charset="0"/>
              </a:rPr>
              <a:t>SEVIS Compliance Sr. Coord.</a:t>
            </a:r>
          </a:p>
          <a:p>
            <a:pPr algn="ctr"/>
            <a:r>
              <a:rPr lang="en-US" i="1" dirty="0">
                <a:latin typeface="Franklin Gothic Book" panose="020B0503020102020204" pitchFamily="34" charset="0"/>
              </a:rPr>
              <a:t>International Student and Scholar Services Office</a:t>
            </a: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295487318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Program Ending Date</a:t>
            </a:r>
          </a:p>
        </p:txBody>
      </p:sp>
      <p:sp>
        <p:nvSpPr>
          <p:cNvPr id="6" name="Content Placeholder 5"/>
          <p:cNvSpPr>
            <a:spLocks noGrp="1"/>
          </p:cNvSpPr>
          <p:nvPr>
            <p:ph idx="1"/>
          </p:nvPr>
        </p:nvSpPr>
        <p:spPr/>
        <p:txBody>
          <a:bodyPr>
            <a:normAutofit/>
          </a:bodyPr>
          <a:lstStyle/>
          <a:p>
            <a:pPr algn="ctr"/>
            <a:r>
              <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F-1 Students cannot extend their program if they have met all degree requirements</a:t>
            </a:r>
          </a:p>
          <a:p>
            <a:endParaRPr lang="en-US" dirty="0"/>
          </a:p>
        </p:txBody>
      </p:sp>
    </p:spTree>
    <p:extLst>
      <p:ext uri="{BB962C8B-B14F-4D97-AF65-F5344CB8AC3E}">
        <p14:creationId xmlns:p14="http://schemas.microsoft.com/office/powerpoint/2010/main" val="25729194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I-20 Program Extension</a:t>
            </a:r>
          </a:p>
        </p:txBody>
      </p:sp>
      <p:sp>
        <p:nvSpPr>
          <p:cNvPr id="6" name="Content Placeholder 5"/>
          <p:cNvSpPr>
            <a:spLocks noGrp="1"/>
          </p:cNvSpPr>
          <p:nvPr>
            <p:ph idx="1"/>
          </p:nvPr>
        </p:nvSpPr>
        <p:spPr/>
        <p:txBody>
          <a:bodyPr>
            <a:normAutofit fontScale="62500" lnSpcReduction="20000"/>
          </a:bodyPr>
          <a:lstStyle/>
          <a:p>
            <a:pPr marL="0" indent="0" algn="ctr">
              <a:buNone/>
            </a:pPr>
            <a:endParaRPr lang="en-US" sz="6000"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r>
              <a:rPr lang="en-US" dirty="0"/>
              <a:t>Form is here: </a:t>
            </a:r>
            <a:r>
              <a:rPr lang="en-US" dirty="0">
                <a:hlinkClick r:id="rId3"/>
              </a:rPr>
              <a:t>https://uh.edu/oisss/students/f-1-f-2-visa/f-1/i20-program-extension/</a:t>
            </a:r>
            <a:endParaRPr lang="en-US" dirty="0"/>
          </a:p>
          <a:p>
            <a:r>
              <a:rPr lang="en-US" dirty="0"/>
              <a:t>I-20 Extensions require a valid reason to extend a student’s program dates. </a:t>
            </a:r>
          </a:p>
          <a:p>
            <a:r>
              <a:rPr lang="en-US" dirty="0"/>
              <a:t>Failure to apply for graduation is not a valid reason. If a student has met all degree requirements, but failed to apply for graduation, please let me know. They are required to either apply for OPT, go home, change their status, or start a new degree program for fall 2020 within 60 days following the end of the semester.</a:t>
            </a:r>
          </a:p>
          <a:p>
            <a:pPr lvl="1"/>
            <a:r>
              <a:rPr lang="en-US" dirty="0"/>
              <a:t>Long term consequences for purposely delaying graduation is that a student will be unable to apply for OPT and have lost their status. </a:t>
            </a:r>
          </a:p>
        </p:txBody>
      </p:sp>
    </p:spTree>
    <p:extLst>
      <p:ext uri="{BB962C8B-B14F-4D97-AF65-F5344CB8AC3E}">
        <p14:creationId xmlns:p14="http://schemas.microsoft.com/office/powerpoint/2010/main" val="11931091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I-20 Program Extension</a:t>
            </a:r>
          </a:p>
        </p:txBody>
      </p:sp>
      <p:sp>
        <p:nvSpPr>
          <p:cNvPr id="6" name="Content Placeholder 5"/>
          <p:cNvSpPr>
            <a:spLocks noGrp="1"/>
          </p:cNvSpPr>
          <p:nvPr>
            <p:ph idx="1"/>
          </p:nvPr>
        </p:nvSpPr>
        <p:spPr/>
        <p:txBody>
          <a:bodyPr>
            <a:normAutofit/>
          </a:bodyPr>
          <a:lstStyle/>
          <a:p>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I-20 program extensions cannot be done after a student’s I-20 program end date has past(expired).</a:t>
            </a:r>
          </a:p>
          <a:p>
            <a:r>
              <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Summer semester is online only. This means that F-1 students can take only online courses for summer to graduate due to COVID-19. </a:t>
            </a:r>
          </a:p>
          <a:p>
            <a:pPr lvl="1"/>
            <a:r>
              <a:rPr lang="en-US" u="sng"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rPr>
              <a:t>This is an exception to the rule.</a:t>
            </a:r>
          </a:p>
          <a:p>
            <a:pPr marL="0" indent="0" algn="ctr">
              <a:buNone/>
            </a:pPr>
            <a:endPar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2347370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OPT related</a:t>
            </a:r>
            <a:endParaRPr lang="en-US" dirty="0"/>
          </a:p>
        </p:txBody>
      </p:sp>
      <p:sp>
        <p:nvSpPr>
          <p:cNvPr id="6" name="Content Placeholder 5"/>
          <p:cNvSpPr>
            <a:spLocks noGrp="1"/>
          </p:cNvSpPr>
          <p:nvPr>
            <p:ph idx="1"/>
          </p:nvPr>
        </p:nvSpPr>
        <p:spPr/>
        <p:txBody>
          <a:bodyPr>
            <a:normAutofit fontScale="70000" lnSpcReduction="20000"/>
          </a:bodyPr>
          <a:lstStyle/>
          <a:p>
            <a:r>
              <a:rPr lang="en-US" dirty="0">
                <a:ln>
                  <a:solidFill>
                    <a:srgbClr val="888B8D"/>
                  </a:solidFill>
                </a:ln>
                <a:cs typeface="Times New Roman" panose="02020603050405020304" pitchFamily="18" charset="0"/>
              </a:rPr>
              <a:t>Students cannot apply for OPT while in their home country. They have to be here(in the U.S.) to apply. </a:t>
            </a:r>
          </a:p>
          <a:p>
            <a:pPr lvl="1"/>
            <a:r>
              <a:rPr lang="en-US" dirty="0">
                <a:ln>
                  <a:solidFill>
                    <a:srgbClr val="888B8D"/>
                  </a:solidFill>
                </a:ln>
                <a:cs typeface="Times New Roman" panose="02020603050405020304" pitchFamily="18" charset="0"/>
              </a:rPr>
              <a:t>Cannot come back in their grace period to apply (after end of semester)</a:t>
            </a:r>
          </a:p>
          <a:p>
            <a:r>
              <a:rPr lang="en-US" dirty="0">
                <a:ln>
                  <a:solidFill>
                    <a:srgbClr val="888B8D"/>
                  </a:solidFill>
                </a:ln>
                <a:cs typeface="Times New Roman" panose="02020603050405020304" pitchFamily="18" charset="0"/>
              </a:rPr>
              <a:t>If a student has applied for OPT and cannot complete their thesis/dissertation, they can enroll for the next semester and still maintain status as long as it’s thesis/dissertation hours ONLY.</a:t>
            </a:r>
          </a:p>
          <a:p>
            <a:r>
              <a:rPr lang="en-US" dirty="0">
                <a:ln>
                  <a:solidFill>
                    <a:srgbClr val="888B8D"/>
                  </a:solidFill>
                </a:ln>
                <a:cs typeface="Times New Roman" panose="02020603050405020304" pitchFamily="18" charset="0"/>
              </a:rPr>
              <a:t>Students having to enroll in additional courses(not thesis/dissertation related) have to extend I-20 prior to the program end date or will be out of status. (May 6</a:t>
            </a:r>
            <a:r>
              <a:rPr lang="en-US" baseline="30000" dirty="0">
                <a:ln>
                  <a:solidFill>
                    <a:srgbClr val="888B8D"/>
                  </a:solidFill>
                </a:ln>
                <a:cs typeface="Times New Roman" panose="02020603050405020304" pitchFamily="18" charset="0"/>
              </a:rPr>
              <a:t>th</a:t>
            </a:r>
            <a:r>
              <a:rPr lang="en-US" dirty="0">
                <a:ln>
                  <a:solidFill>
                    <a:srgbClr val="888B8D"/>
                  </a:solidFill>
                </a:ln>
                <a:cs typeface="Times New Roman" panose="02020603050405020304" pitchFamily="18" charset="0"/>
              </a:rPr>
              <a:t> is official semester closing date)</a:t>
            </a:r>
          </a:p>
          <a:p>
            <a:r>
              <a:rPr lang="en-US" dirty="0">
                <a:ln>
                  <a:solidFill>
                    <a:srgbClr val="888B8D"/>
                  </a:solidFill>
                </a:ln>
                <a:cs typeface="Times New Roman" panose="02020603050405020304" pitchFamily="18" charset="0"/>
              </a:rPr>
              <a:t>Further scenarios or questions on this, please follow up with our office, do not attempt to advise F-1 students on their status. This is for your informational use only.</a:t>
            </a:r>
          </a:p>
          <a:p>
            <a:pPr lvl="1"/>
            <a:endParaRPr lang="en-US"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124559416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b="1" dirty="0" smtClean="0"/>
              <a:t>Questions</a:t>
            </a:r>
            <a:endParaRPr lang="en-US" b="1" dirty="0"/>
          </a:p>
        </p:txBody>
      </p:sp>
      <p:sp>
        <p:nvSpPr>
          <p:cNvPr id="6" name="Content Placeholder 5"/>
          <p:cNvSpPr>
            <a:spLocks noGrp="1"/>
          </p:cNvSpPr>
          <p:nvPr>
            <p:ph idx="1"/>
          </p:nvPr>
        </p:nvSpPr>
        <p:spPr/>
        <p:txBody>
          <a:bodyPr>
            <a:normAutofit/>
          </a:bodyPr>
          <a:lstStyle/>
          <a:p>
            <a:pPr marL="0" indent="0" algn="ctr">
              <a:buNone/>
            </a:pPr>
            <a:endParaRPr lang="en-US" sz="4400" b="1" dirty="0" smtClean="0">
              <a:solidFill>
                <a:srgbClr val="FF0000"/>
              </a:solidFill>
            </a:endParaRPr>
          </a:p>
          <a:p>
            <a:pPr marL="0" indent="0" algn="ctr">
              <a:buNone/>
            </a:pPr>
            <a:r>
              <a:rPr lang="en-US" sz="4400" b="1" dirty="0" smtClean="0">
                <a:solidFill>
                  <a:srgbClr val="FF0000"/>
                </a:solidFill>
              </a:rPr>
              <a:t>Thank you for all that you do!</a:t>
            </a:r>
          </a:p>
          <a:p>
            <a:pPr marL="0" indent="0" algn="ctr">
              <a:buNone/>
            </a:pPr>
            <a:endParaRPr lang="en-US" dirty="0" smtClean="0"/>
          </a:p>
          <a:p>
            <a:pPr marL="0" indent="0" algn="ctr">
              <a:buNone/>
            </a:pPr>
            <a:endParaRPr lang="en-US" dirty="0"/>
          </a:p>
          <a:p>
            <a:pPr marL="0" indent="0" algn="ctr">
              <a:buNone/>
            </a:pPr>
            <a:r>
              <a:rPr lang="en-US" sz="2800" dirty="0" smtClean="0"/>
              <a:t>This presentation will be uploaded to the Grad Advisor Resource page and emailed out to everyone following the meeting</a:t>
            </a:r>
            <a:r>
              <a:rPr lang="en-US" dirty="0" smtClean="0"/>
              <a:t>.</a:t>
            </a:r>
            <a:endParaRPr lang="en-US" dirty="0"/>
          </a:p>
        </p:txBody>
      </p:sp>
      <p:pic>
        <p:nvPicPr>
          <p:cNvPr id="2" name="Picture 1"/>
          <p:cNvPicPr>
            <a:picLocks noChangeAspect="1"/>
          </p:cNvPicPr>
          <p:nvPr/>
        </p:nvPicPr>
        <p:blipFill>
          <a:blip r:embed="rId3"/>
          <a:stretch>
            <a:fillRect/>
          </a:stretch>
        </p:blipFill>
        <p:spPr>
          <a:xfrm>
            <a:off x="2263478" y="6589753"/>
            <a:ext cx="5212532" cy="268247"/>
          </a:xfrm>
          <a:prstGeom prst="rect">
            <a:avLst/>
          </a:prstGeom>
        </p:spPr>
      </p:pic>
    </p:spTree>
    <p:extLst>
      <p:ext uri="{BB962C8B-B14F-4D97-AF65-F5344CB8AC3E}">
        <p14:creationId xmlns:p14="http://schemas.microsoft.com/office/powerpoint/2010/main" val="22146712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45950"/>
            <a:ext cx="8001000" cy="3826381"/>
          </a:xfrm>
        </p:spPr>
        <p:txBody>
          <a:bodyPr>
            <a:normAutofit fontScale="47500" lnSpcReduction="20000"/>
          </a:bodyPr>
          <a:lstStyle/>
          <a:p>
            <a:pPr marL="0" indent="0">
              <a:buNone/>
            </a:pPr>
            <a:r>
              <a:rPr lang="en-US" sz="3000" b="1" dirty="0"/>
              <a:t>Dissertation Accelerator- registration open- online May 11-14</a:t>
            </a:r>
          </a:p>
          <a:p>
            <a:pPr marL="0" indent="0">
              <a:buNone/>
            </a:pPr>
            <a:r>
              <a:rPr lang="en-US" dirty="0">
                <a:hlinkClick r:id="rId2"/>
              </a:rPr>
              <a:t>https://uh.edu/graduate-school/academics/thesis/dissertation_accelerator</a:t>
            </a:r>
            <a:r>
              <a:rPr lang="en-US" dirty="0" smtClean="0">
                <a:hlinkClick r:id="rId2"/>
              </a:rPr>
              <a:t>/</a:t>
            </a:r>
            <a:endParaRPr lang="en-US" dirty="0" smtClean="0"/>
          </a:p>
          <a:p>
            <a:pPr marL="0" indent="0">
              <a:buNone/>
            </a:pPr>
            <a:endParaRPr lang="en-US" dirty="0" smtClean="0"/>
          </a:p>
          <a:p>
            <a:pPr marL="0" indent="0">
              <a:buNone/>
            </a:pPr>
            <a:endParaRPr lang="en-US" dirty="0"/>
          </a:p>
          <a:p>
            <a:pPr marL="0" indent="0">
              <a:buNone/>
            </a:pPr>
            <a:r>
              <a:rPr lang="en-US" sz="3000" b="1" dirty="0"/>
              <a:t>Online professional development via </a:t>
            </a:r>
            <a:r>
              <a:rPr lang="en-US" sz="3000" b="1" dirty="0" err="1"/>
              <a:t>DoctoralMastersNet</a:t>
            </a:r>
            <a:endParaRPr lang="en-US" sz="3450" b="1" dirty="0"/>
          </a:p>
          <a:p>
            <a:pPr marL="0" indent="0">
              <a:buNone/>
            </a:pPr>
            <a:r>
              <a:rPr lang="en-US" dirty="0" smtClean="0"/>
              <a:t>	</a:t>
            </a:r>
          </a:p>
          <a:p>
            <a:pPr marL="0" indent="0">
              <a:buNone/>
            </a:pPr>
            <a:r>
              <a:rPr lang="en-US" b="1" dirty="0" smtClean="0">
                <a:hlinkClick r:id="rId3"/>
              </a:rPr>
              <a:t>Student </a:t>
            </a:r>
            <a:r>
              <a:rPr lang="en-US" b="1" dirty="0">
                <a:hlinkClick r:id="rId3"/>
              </a:rPr>
              <a:t>to Student: How to keep your grad work consistent through a busy life?	</a:t>
            </a:r>
          </a:p>
          <a:p>
            <a:pPr marL="0" indent="0">
              <a:buNone/>
            </a:pPr>
            <a:r>
              <a:rPr lang="en-US" dirty="0"/>
              <a:t>Friday, April 10, 2020 · 03:30:00 PM </a:t>
            </a:r>
          </a:p>
          <a:p>
            <a:endParaRPr lang="en-US" dirty="0" smtClean="0"/>
          </a:p>
          <a:p>
            <a:pPr marL="0" indent="0">
              <a:buNone/>
            </a:pPr>
            <a:r>
              <a:rPr lang="en-US" dirty="0" smtClean="0"/>
              <a:t>UH student requesting link to webinar:</a:t>
            </a:r>
          </a:p>
          <a:p>
            <a:endParaRPr lang="en-US" dirty="0" smtClean="0"/>
          </a:p>
          <a:p>
            <a:pPr marL="0" indent="0">
              <a:buNone/>
            </a:pPr>
            <a:r>
              <a:rPr lang="en-US" i="1" dirty="0" smtClean="0"/>
              <a:t>“I </a:t>
            </a:r>
            <a:r>
              <a:rPr lang="en-US" i="1" dirty="0"/>
              <a:t>am from University of Houston. Your webinar really helps</a:t>
            </a:r>
            <a:r>
              <a:rPr lang="en-US" i="1" dirty="0" smtClean="0"/>
              <a:t>.”</a:t>
            </a:r>
          </a:p>
          <a:p>
            <a:pPr marL="0" indent="0">
              <a:buNone/>
            </a:pPr>
            <a:endParaRPr lang="en-US" i="1" dirty="0"/>
          </a:p>
          <a:p>
            <a:pPr marL="0" indent="0">
              <a:buNone/>
            </a:pPr>
            <a:r>
              <a:rPr lang="en-US" sz="2550" b="1" dirty="0"/>
              <a:t>Grant-writing/Fellowship workshop- </a:t>
            </a:r>
            <a:r>
              <a:rPr lang="en-US" sz="2550" dirty="0"/>
              <a:t>virtual, early June- capacity of ~50 students</a:t>
            </a:r>
          </a:p>
          <a:p>
            <a:endParaRPr lang="en-US" dirty="0"/>
          </a:p>
        </p:txBody>
      </p:sp>
      <p:sp>
        <p:nvSpPr>
          <p:cNvPr id="3" name="Slide Number Placeholder 2"/>
          <p:cNvSpPr>
            <a:spLocks noGrp="1"/>
          </p:cNvSpPr>
          <p:nvPr>
            <p:ph type="sldNum" sz="quarter" idx="12"/>
          </p:nvPr>
        </p:nvSpPr>
        <p:spPr/>
        <p:txBody>
          <a:bodyPr/>
          <a:lstStyle/>
          <a:p>
            <a:fld id="{2603FB71-2956-4A61-94D7-C9C42D584334}" type="slidenum">
              <a:rPr lang="en-US" smtClean="0">
                <a:solidFill>
                  <a:prstClr val="black">
                    <a:tint val="75000"/>
                  </a:prstClr>
                </a:solidFill>
              </a:rPr>
              <a:pPr/>
              <a:t>3</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Professional Development</a:t>
            </a:r>
            <a:endParaRPr lang="en-US" dirty="0"/>
          </a:p>
        </p:txBody>
      </p:sp>
    </p:spTree>
    <p:extLst>
      <p:ext uri="{BB962C8B-B14F-4D97-AF65-F5344CB8AC3E}">
        <p14:creationId xmlns:p14="http://schemas.microsoft.com/office/powerpoint/2010/main" val="30907276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Updates:</a:t>
            </a:r>
          </a:p>
          <a:p>
            <a:pPr marL="0" indent="0">
              <a:buNone/>
            </a:pPr>
            <a:r>
              <a:rPr lang="en-US" b="1" dirty="0"/>
              <a:t>Admitted students</a:t>
            </a:r>
            <a:r>
              <a:rPr lang="en-US" b="1" dirty="0" smtClean="0"/>
              <a:t>: </a:t>
            </a:r>
            <a:r>
              <a:rPr lang="en-US" dirty="0" smtClean="0">
                <a:hlinkClick r:id="rId2"/>
              </a:rPr>
              <a:t>https</a:t>
            </a:r>
            <a:r>
              <a:rPr lang="en-US" dirty="0">
                <a:hlinkClick r:id="rId2"/>
              </a:rPr>
              <a:t>://uh.edu/graduate-school/covid19-updates/prospective-admitted-</a:t>
            </a:r>
            <a:r>
              <a:rPr lang="en-US" dirty="0" smtClean="0">
                <a:hlinkClick r:id="rId2"/>
              </a:rPr>
              <a:t>students.php</a:t>
            </a:r>
            <a:endParaRPr lang="en-US" dirty="0" smtClean="0"/>
          </a:p>
          <a:p>
            <a:pPr marL="0" indent="0">
              <a:buNone/>
            </a:pPr>
            <a:r>
              <a:rPr lang="en-US" b="1" dirty="0" smtClean="0"/>
              <a:t>Current students:</a:t>
            </a:r>
          </a:p>
          <a:p>
            <a:pPr marL="0" indent="0">
              <a:buNone/>
            </a:pPr>
            <a:r>
              <a:rPr lang="en-US" dirty="0">
                <a:hlinkClick r:id="rId3"/>
              </a:rPr>
              <a:t>https://uh.edu/graduate-school/covid19-updates/current-</a:t>
            </a:r>
            <a:r>
              <a:rPr lang="en-US" dirty="0" smtClean="0">
                <a:hlinkClick r:id="rId3"/>
              </a:rPr>
              <a:t>students.php</a:t>
            </a:r>
            <a:endParaRPr lang="en-US" dirty="0" smtClean="0"/>
          </a:p>
          <a:p>
            <a:pPr marL="0" indent="0">
              <a:buNone/>
            </a:pPr>
            <a:endParaRPr lang="en-US" b="1" dirty="0" smtClean="0"/>
          </a:p>
        </p:txBody>
      </p:sp>
      <p:sp>
        <p:nvSpPr>
          <p:cNvPr id="3" name="Slide Number Placeholder 2"/>
          <p:cNvSpPr>
            <a:spLocks noGrp="1"/>
          </p:cNvSpPr>
          <p:nvPr>
            <p:ph type="sldNum" sz="quarter" idx="12"/>
          </p:nvPr>
        </p:nvSpPr>
        <p:spPr/>
        <p:txBody>
          <a:bodyPr/>
          <a:lstStyle/>
          <a:p>
            <a:fld id="{2603FB71-2956-4A61-94D7-C9C42D584334}" type="slidenum">
              <a:rPr lang="en-US" smtClean="0">
                <a:solidFill>
                  <a:prstClr val="black">
                    <a:tint val="75000"/>
                  </a:prstClr>
                </a:solidFill>
              </a:rPr>
              <a:pPr/>
              <a:t>4</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COVID-19 issues</a:t>
            </a:r>
            <a:endParaRPr lang="en-US" dirty="0"/>
          </a:p>
        </p:txBody>
      </p:sp>
    </p:spTree>
    <p:extLst>
      <p:ext uri="{BB962C8B-B14F-4D97-AF65-F5344CB8AC3E}">
        <p14:creationId xmlns:p14="http://schemas.microsoft.com/office/powerpoint/2010/main" val="34142761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dirty="0" smtClean="0"/>
              <a:t>Approved </a:t>
            </a:r>
            <a:r>
              <a:rPr lang="en-US" dirty="0"/>
              <a:t>use of </a:t>
            </a:r>
            <a:r>
              <a:rPr lang="en-US" dirty="0" err="1"/>
              <a:t>Duolingo</a:t>
            </a:r>
            <a:r>
              <a:rPr lang="en-US" dirty="0"/>
              <a:t> scores for English Language proficiency on a permanent basis</a:t>
            </a:r>
          </a:p>
          <a:p>
            <a:pPr lvl="0"/>
            <a:r>
              <a:rPr lang="en-US" dirty="0"/>
              <a:t>Approved the GRE/GMAT waiver program for UH undergraduates applying to UH master’s programs (has been on a temporary basis since 2017- now permanent)</a:t>
            </a:r>
          </a:p>
          <a:p>
            <a:pPr lvl="0"/>
            <a:r>
              <a:rPr lang="en-US" dirty="0"/>
              <a:t>Approved a process by which programs may request temporary suspension of GRE/GMAT requirements for Fall 20/Spring 21 (several requests subsequently approved</a:t>
            </a:r>
            <a:r>
              <a:rPr lang="en-US" dirty="0" smtClean="0"/>
              <a:t>)</a:t>
            </a:r>
          </a:p>
          <a:p>
            <a:pPr marL="342900" lvl="1" indent="0">
              <a:buNone/>
            </a:pPr>
            <a:endParaRPr lang="en-US" dirty="0"/>
          </a:p>
          <a:p>
            <a:endParaRPr lang="en-US" b="1" dirty="0">
              <a:solidFill>
                <a:srgbClr val="008000"/>
              </a:solidFill>
            </a:endParaRPr>
          </a:p>
        </p:txBody>
      </p:sp>
      <p:sp>
        <p:nvSpPr>
          <p:cNvPr id="3" name="Slide Number Placeholder 2"/>
          <p:cNvSpPr>
            <a:spLocks noGrp="1"/>
          </p:cNvSpPr>
          <p:nvPr>
            <p:ph type="sldNum" sz="quarter" idx="12"/>
          </p:nvPr>
        </p:nvSpPr>
        <p:spPr/>
        <p:txBody>
          <a:bodyPr/>
          <a:lstStyle/>
          <a:p>
            <a:fld id="{2603FB71-2956-4A61-94D7-C9C42D584334}" type="slidenum">
              <a:rPr lang="en-US" smtClean="0">
                <a:solidFill>
                  <a:prstClr val="black">
                    <a:tint val="75000"/>
                  </a:prstClr>
                </a:solidFill>
              </a:rPr>
              <a:pPr/>
              <a:t>5</a:t>
            </a:fld>
            <a:endParaRPr lang="en-US">
              <a:solidFill>
                <a:prstClr val="black">
                  <a:tint val="75000"/>
                </a:prstClr>
              </a:solidFill>
            </a:endParaRPr>
          </a:p>
        </p:txBody>
      </p:sp>
      <p:sp>
        <p:nvSpPr>
          <p:cNvPr id="4" name="Title 3"/>
          <p:cNvSpPr>
            <a:spLocks noGrp="1"/>
          </p:cNvSpPr>
          <p:nvPr>
            <p:ph type="title"/>
          </p:nvPr>
        </p:nvSpPr>
        <p:spPr>
          <a:xfrm>
            <a:off x="457200" y="342107"/>
            <a:ext cx="8229600" cy="1143000"/>
          </a:xfrm>
        </p:spPr>
        <p:txBody>
          <a:bodyPr>
            <a:normAutofit fontScale="90000"/>
          </a:bodyPr>
          <a:lstStyle/>
          <a:p>
            <a:r>
              <a:rPr lang="en-US" dirty="0" smtClean="0"/>
              <a:t>GPSC approvals at April meeting</a:t>
            </a:r>
            <a:endParaRPr lang="en-US" dirty="0"/>
          </a:p>
        </p:txBody>
      </p:sp>
    </p:spTree>
    <p:extLst>
      <p:ext uri="{BB962C8B-B14F-4D97-AF65-F5344CB8AC3E}">
        <p14:creationId xmlns:p14="http://schemas.microsoft.com/office/powerpoint/2010/main" val="10217381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Memo with the following information sent to me from Associate Dean:</a:t>
            </a:r>
          </a:p>
          <a:p>
            <a:pPr marL="0" indent="0">
              <a:buNone/>
            </a:pPr>
            <a:r>
              <a:rPr lang="en-US" dirty="0" smtClean="0"/>
              <a:t>1</a:t>
            </a:r>
            <a:r>
              <a:rPr lang="en-US" dirty="0"/>
              <a:t>) Program name and College </a:t>
            </a:r>
          </a:p>
          <a:p>
            <a:pPr marL="0" indent="0">
              <a:buNone/>
            </a:pPr>
            <a:r>
              <a:rPr lang="en-US" dirty="0"/>
              <a:t>2) Specific request (waive the test scores for all applicants or for applicants with particular qualifications) and proposed length (Fall 2020, Spring 2021) </a:t>
            </a:r>
          </a:p>
          <a:p>
            <a:pPr marL="0" indent="0">
              <a:buNone/>
            </a:pPr>
            <a:r>
              <a:rPr lang="en-US" dirty="0"/>
              <a:t>3) Short description of how applications will be evaluated in the absence of standardized test scores </a:t>
            </a:r>
            <a:endParaRPr lang="en-US" dirty="0" smtClean="0"/>
          </a:p>
          <a:p>
            <a:pPr marL="0" indent="0">
              <a:buNone/>
            </a:pPr>
            <a:endParaRPr lang="en-US" dirty="0"/>
          </a:p>
          <a:p>
            <a:r>
              <a:rPr lang="en-US" dirty="0" smtClean="0"/>
              <a:t>We will then remove the test score question from the application.  </a:t>
            </a:r>
          </a:p>
          <a:p>
            <a:r>
              <a:rPr lang="en-US" dirty="0" smtClean="0"/>
              <a:t>Scores will still be loaded into the system if students send them via ETS reporting.</a:t>
            </a:r>
            <a:endParaRPr lang="en-US" dirty="0"/>
          </a:p>
        </p:txBody>
      </p:sp>
      <p:sp>
        <p:nvSpPr>
          <p:cNvPr id="3" name="Slide Number Placeholder 2"/>
          <p:cNvSpPr>
            <a:spLocks noGrp="1"/>
          </p:cNvSpPr>
          <p:nvPr>
            <p:ph type="sldNum" sz="quarter" idx="12"/>
          </p:nvPr>
        </p:nvSpPr>
        <p:spPr/>
        <p:txBody>
          <a:bodyPr/>
          <a:lstStyle/>
          <a:p>
            <a:fld id="{2603FB71-2956-4A61-94D7-C9C42D584334}" type="slidenum">
              <a:rPr lang="en-US" smtClean="0">
                <a:solidFill>
                  <a:prstClr val="black">
                    <a:tint val="75000"/>
                  </a:prstClr>
                </a:solidFill>
              </a:rPr>
              <a:pPr/>
              <a:t>6</a:t>
            </a:fld>
            <a:endParaRPr lang="en-US">
              <a:solidFill>
                <a:prstClr val="black">
                  <a:tint val="75000"/>
                </a:prstClr>
              </a:solidFill>
            </a:endParaRPr>
          </a:p>
        </p:txBody>
      </p:sp>
      <p:sp>
        <p:nvSpPr>
          <p:cNvPr id="4" name="Title 3"/>
          <p:cNvSpPr>
            <a:spLocks noGrp="1"/>
          </p:cNvSpPr>
          <p:nvPr>
            <p:ph type="title"/>
          </p:nvPr>
        </p:nvSpPr>
        <p:spPr>
          <a:xfrm>
            <a:off x="457200" y="457200"/>
            <a:ext cx="8229600" cy="1143000"/>
          </a:xfrm>
        </p:spPr>
        <p:txBody>
          <a:bodyPr>
            <a:normAutofit fontScale="90000"/>
          </a:bodyPr>
          <a:lstStyle/>
          <a:p>
            <a:r>
              <a:rPr lang="en-US" dirty="0" smtClean="0"/>
              <a:t>Process to request GRE/GMAT waiver</a:t>
            </a:r>
            <a:endParaRPr lang="en-US" dirty="0"/>
          </a:p>
        </p:txBody>
      </p:sp>
    </p:spTree>
    <p:extLst>
      <p:ext uri="{BB962C8B-B14F-4D97-AF65-F5344CB8AC3E}">
        <p14:creationId xmlns:p14="http://schemas.microsoft.com/office/powerpoint/2010/main" val="16834818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lvl="0">
              <a:spcBef>
                <a:spcPts val="0"/>
              </a:spcBef>
            </a:pPr>
            <a: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t/>
            </a:r>
            <a:br>
              <a:rPr lang="en-US" sz="6000" cap="none" dirty="0">
                <a:ln>
                  <a:solidFill>
                    <a:srgbClr val="888B8D"/>
                  </a:solidFill>
                </a:ln>
                <a:solidFill>
                  <a:srgbClr val="C8102E"/>
                </a:solidFill>
                <a:effectLst>
                  <a:outerShdw blurRad="38100" dist="38100" dir="2700000" algn="tl">
                    <a:srgbClr val="000000">
                      <a:alpha val="43137"/>
                    </a:srgbClr>
                  </a:outerShdw>
                </a:effectLst>
                <a:latin typeface="Franklin Gothic Demi" panose="020B0703020102020204" pitchFamily="34" charset="0"/>
                <a:ea typeface="+mn-ea"/>
                <a:cs typeface="+mn-cs"/>
              </a:rPr>
            </a:br>
            <a:endParaRPr lang="en-US" dirty="0"/>
          </a:p>
        </p:txBody>
      </p:sp>
      <p:sp>
        <p:nvSpPr>
          <p:cNvPr id="3" name="Content Placeholder 2"/>
          <p:cNvSpPr>
            <a:spLocks noGrp="1"/>
          </p:cNvSpPr>
          <p:nvPr>
            <p:ph sz="half" idx="2"/>
          </p:nvPr>
        </p:nvSpPr>
        <p:spPr/>
        <p:txBody>
          <a:bodyPr/>
          <a:lstStyle/>
          <a:p>
            <a:pPr algn="ctr"/>
            <a:r>
              <a:rPr lang="en-US" sz="3600" b="1" dirty="0" smtClean="0">
                <a:effectLst>
                  <a:outerShdw blurRad="38100" dist="38100" dir="2700000" algn="tl">
                    <a:srgbClr val="000000">
                      <a:alpha val="43137"/>
                    </a:srgbClr>
                  </a:outerShdw>
                </a:effectLst>
                <a:latin typeface="Franklin Gothic Medium" panose="020B0603020102020204" pitchFamily="34" charset="0"/>
              </a:rPr>
              <a:t>Shawn Washington</a:t>
            </a:r>
            <a:endParaRPr lang="en-US" sz="3600" b="1" dirty="0">
              <a:effectLst>
                <a:outerShdw blurRad="38100" dist="38100" dir="2700000" algn="tl">
                  <a:srgbClr val="000000">
                    <a:alpha val="43137"/>
                  </a:srgbClr>
                </a:outerShdw>
              </a:effectLst>
              <a:latin typeface="Franklin Gothic Medium" panose="020B0603020102020204" pitchFamily="34" charset="0"/>
            </a:endParaRPr>
          </a:p>
          <a:p>
            <a:pPr algn="ctr"/>
            <a:r>
              <a:rPr lang="en-US" i="1" dirty="0" smtClean="0">
                <a:latin typeface="Franklin Gothic Book" panose="020B0503020102020204" pitchFamily="34" charset="0"/>
              </a:rPr>
              <a:t>Associate Director of Grad/Int’l Admissions.</a:t>
            </a:r>
            <a:endParaRPr lang="en-US" i="1" dirty="0">
              <a:latin typeface="Franklin Gothic Book" panose="020B0503020102020204" pitchFamily="34" charset="0"/>
            </a:endParaRPr>
          </a:p>
          <a:p>
            <a:endParaRPr lang="en-US" dirty="0"/>
          </a:p>
        </p:txBody>
      </p:sp>
      <p:pic>
        <p:nvPicPr>
          <p:cNvPr id="4" name="Content Placeholder 3"/>
          <p:cNvPicPr>
            <a:picLocks noGrp="1" noChangeAspect="1"/>
          </p:cNvPicPr>
          <p:nvPr>
            <p:ph sz="half" idx="1"/>
          </p:nvPr>
        </p:nvPicPr>
        <p:blipFill>
          <a:blip r:embed="rId2"/>
          <a:stretch>
            <a:fillRect/>
          </a:stretch>
        </p:blipFill>
        <p:spPr>
          <a:xfrm>
            <a:off x="1077346" y="2649972"/>
            <a:ext cx="2798307" cy="2426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960" y="6477000"/>
            <a:ext cx="5212080" cy="269093"/>
          </a:xfrm>
          <a:prstGeom prst="rect">
            <a:avLst/>
          </a:prstGeom>
        </p:spPr>
      </p:pic>
    </p:spTree>
    <p:extLst>
      <p:ext uri="{BB962C8B-B14F-4D97-AF65-F5344CB8AC3E}">
        <p14:creationId xmlns:p14="http://schemas.microsoft.com/office/powerpoint/2010/main" val="33809848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endParaRPr lang="en-US" b="1" dirty="0"/>
          </a:p>
        </p:txBody>
      </p:sp>
      <p:pic>
        <p:nvPicPr>
          <p:cNvPr id="4" name="Content Placeholder 3"/>
          <p:cNvPicPr>
            <a:picLocks noGrp="1" noChangeAspect="1"/>
          </p:cNvPicPr>
          <p:nvPr>
            <p:ph idx="1"/>
          </p:nvPr>
        </p:nvPicPr>
        <p:blipFill>
          <a:blip r:embed="rId2"/>
          <a:stretch>
            <a:fillRect/>
          </a:stretch>
        </p:blipFill>
        <p:spPr>
          <a:xfrm>
            <a:off x="1965734" y="6477000"/>
            <a:ext cx="5212532" cy="268247"/>
          </a:xfrm>
          <a:prstGeom prst="rect">
            <a:avLst/>
          </a:prstGeom>
        </p:spPr>
      </p:pic>
      <p:sp>
        <p:nvSpPr>
          <p:cNvPr id="7" name="Rectangle 6"/>
          <p:cNvSpPr/>
          <p:nvPr/>
        </p:nvSpPr>
        <p:spPr>
          <a:xfrm>
            <a:off x="3124200" y="5715000"/>
            <a:ext cx="2331985" cy="646331"/>
          </a:xfrm>
          <a:prstGeom prst="rect">
            <a:avLst/>
          </a:prstGeom>
        </p:spPr>
        <p:txBody>
          <a:bodyPr wrap="none">
            <a:spAutoFit/>
          </a:bodyPr>
          <a:lstStyle/>
          <a:p>
            <a:r>
              <a:rPr lang="en-US" dirty="0">
                <a:hlinkClick r:id="rId3"/>
              </a:rPr>
              <a:t>http://www.uh.edu/ir</a:t>
            </a:r>
            <a:r>
              <a:rPr lang="en-US" dirty="0" smtClean="0">
                <a:hlinkClick r:id="rId3"/>
              </a:rPr>
              <a:t>/</a:t>
            </a:r>
            <a:endParaRPr lang="en-US" dirty="0" smtClean="0"/>
          </a:p>
          <a:p>
            <a:endParaRPr lang="en-US" dirty="0"/>
          </a:p>
        </p:txBody>
      </p:sp>
      <p:pic>
        <p:nvPicPr>
          <p:cNvPr id="5" name="Picture 4"/>
          <p:cNvPicPr>
            <a:picLocks noChangeAspect="1"/>
          </p:cNvPicPr>
          <p:nvPr/>
        </p:nvPicPr>
        <p:blipFill>
          <a:blip r:embed="rId4"/>
          <a:stretch>
            <a:fillRect/>
          </a:stretch>
        </p:blipFill>
        <p:spPr>
          <a:xfrm>
            <a:off x="0" y="0"/>
            <a:ext cx="9144000" cy="6611546"/>
          </a:xfrm>
          <a:prstGeom prst="rect">
            <a:avLst/>
          </a:prstGeom>
        </p:spPr>
      </p:pic>
    </p:spTree>
    <p:extLst>
      <p:ext uri="{BB962C8B-B14F-4D97-AF65-F5344CB8AC3E}">
        <p14:creationId xmlns:p14="http://schemas.microsoft.com/office/powerpoint/2010/main" val="19023799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62000"/>
            <a:ext cx="8229600" cy="609600"/>
          </a:xfrm>
        </p:spPr>
        <p:txBody>
          <a:bodyPr>
            <a:noAutofit/>
          </a:bodyPr>
          <a:lstStyle/>
          <a:p>
            <a:r>
              <a:rPr lang="en-US" sz="3600" b="1" dirty="0" smtClean="0"/>
              <a:t>Special Admit Petition Reminders:</a:t>
            </a:r>
            <a:r>
              <a:rPr lang="en-US" sz="3600" b="1" dirty="0"/>
              <a:t/>
            </a:r>
            <a:br>
              <a:rPr lang="en-US" sz="3600" b="1" dirty="0"/>
            </a:br>
            <a:endParaRPr lang="en-US" sz="3600" b="1" dirty="0"/>
          </a:p>
        </p:txBody>
      </p:sp>
      <p:sp>
        <p:nvSpPr>
          <p:cNvPr id="6" name="Content Placeholder 5"/>
          <p:cNvSpPr>
            <a:spLocks noGrp="1"/>
          </p:cNvSpPr>
          <p:nvPr>
            <p:ph idx="1"/>
          </p:nvPr>
        </p:nvSpPr>
        <p:spPr>
          <a:xfrm>
            <a:off x="457200" y="1236044"/>
            <a:ext cx="8229600" cy="4906963"/>
          </a:xfrm>
        </p:spPr>
        <p:txBody>
          <a:bodyPr>
            <a:normAutofit fontScale="77500" lnSpcReduction="20000"/>
          </a:bodyPr>
          <a:lstStyle/>
          <a:p>
            <a:pPr marL="0" indent="0">
              <a:buNone/>
            </a:pPr>
            <a:r>
              <a:rPr lang="en-US" sz="3600" dirty="0" smtClean="0">
                <a:ln>
                  <a:solidFill>
                    <a:srgbClr val="888B8D"/>
                  </a:solidFill>
                </a:ln>
                <a:latin typeface="Franklin Gothic Demi" panose="020B0703020102020204" pitchFamily="34" charset="0"/>
              </a:rPr>
              <a:t>GRE/GMAT Test Scores:</a:t>
            </a:r>
          </a:p>
          <a:p>
            <a:pPr marL="0" indent="0">
              <a:buNone/>
            </a:pPr>
            <a:r>
              <a:rPr lang="en-US" sz="3600" dirty="0">
                <a:hlinkClick r:id="rId3"/>
              </a:rPr>
              <a:t>https://uh.edu/graduate-school/admissions/gre-gmat-waiver/</a:t>
            </a:r>
            <a:endParaRPr lang="en-US" sz="3600" dirty="0" smtClean="0">
              <a:ln>
                <a:solidFill>
                  <a:srgbClr val="888B8D"/>
                </a:solidFill>
              </a:ln>
              <a:latin typeface="Franklin Gothic Demi" panose="020B0703020102020204" pitchFamily="34" charset="0"/>
            </a:endParaRPr>
          </a:p>
          <a:p>
            <a:pPr marL="0" indent="0">
              <a:buNone/>
            </a:pPr>
            <a:endParaRPr lang="en-US" sz="3600" dirty="0">
              <a:ln>
                <a:solidFill>
                  <a:srgbClr val="888B8D"/>
                </a:solidFill>
              </a:ln>
              <a:latin typeface="Franklin Gothic Demi" panose="020B0703020102020204" pitchFamily="34" charset="0"/>
            </a:endParaRPr>
          </a:p>
          <a:p>
            <a:pPr marL="0" indent="0">
              <a:buNone/>
            </a:pPr>
            <a:r>
              <a:rPr lang="en-US" sz="3600" dirty="0" smtClean="0">
                <a:ln>
                  <a:solidFill>
                    <a:srgbClr val="888B8D"/>
                  </a:solidFill>
                </a:ln>
                <a:latin typeface="Franklin Gothic Demi" panose="020B0703020102020204" pitchFamily="34" charset="0"/>
              </a:rPr>
              <a:t>Unofficial “self-reported” Documents (Transcripts)</a:t>
            </a:r>
          </a:p>
          <a:p>
            <a:pPr marL="0" indent="0">
              <a:buNone/>
            </a:pPr>
            <a:r>
              <a:rPr lang="en-US" sz="3600" dirty="0">
                <a:ln>
                  <a:solidFill>
                    <a:srgbClr val="888B8D"/>
                  </a:solidFill>
                </a:ln>
                <a:latin typeface="Franklin Gothic Demi" panose="020B0703020102020204" pitchFamily="34" charset="0"/>
              </a:rPr>
              <a:t>	 </a:t>
            </a:r>
            <a:r>
              <a:rPr lang="en-US" sz="3600" dirty="0" smtClean="0">
                <a:ln>
                  <a:solidFill>
                    <a:srgbClr val="888B8D"/>
                  </a:solidFill>
                </a:ln>
                <a:latin typeface="Franklin Gothic Demi" panose="020B0703020102020204" pitchFamily="34" charset="0"/>
              </a:rPr>
              <a:t>- Special Admit Petition</a:t>
            </a:r>
          </a:p>
          <a:p>
            <a:pPr marL="0" indent="0">
              <a:buNone/>
            </a:pPr>
            <a:r>
              <a:rPr lang="en-US" sz="3600" dirty="0">
                <a:ln>
                  <a:solidFill>
                    <a:srgbClr val="888B8D"/>
                  </a:solidFill>
                </a:ln>
                <a:latin typeface="Franklin Gothic Demi" panose="020B0703020102020204" pitchFamily="34" charset="0"/>
              </a:rPr>
              <a:t>	</a:t>
            </a:r>
            <a:r>
              <a:rPr lang="en-US" sz="3600" dirty="0" smtClean="0">
                <a:ln>
                  <a:solidFill>
                    <a:srgbClr val="888B8D"/>
                  </a:solidFill>
                </a:ln>
                <a:latin typeface="Franklin Gothic Demi" panose="020B0703020102020204" pitchFamily="34" charset="0"/>
              </a:rPr>
              <a:t> - Petition to remove Prior Degree Verification Hold</a:t>
            </a:r>
          </a:p>
          <a:p>
            <a:pPr marL="0" indent="0">
              <a:buNone/>
            </a:pPr>
            <a:endParaRPr lang="en-US" sz="3600" dirty="0" smtClean="0">
              <a:ln>
                <a:solidFill>
                  <a:srgbClr val="888B8D"/>
                </a:solidFill>
              </a:ln>
              <a:latin typeface="Franklin Gothic Demi" panose="020B0703020102020204" pitchFamily="34" charset="0"/>
            </a:endParaRPr>
          </a:p>
          <a:p>
            <a:pPr marL="0" indent="0">
              <a:buNone/>
            </a:pPr>
            <a:r>
              <a:rPr lang="en-US" sz="3600" dirty="0" smtClean="0">
                <a:ln>
                  <a:solidFill>
                    <a:srgbClr val="888B8D"/>
                  </a:solidFill>
                </a:ln>
                <a:latin typeface="Franklin Gothic Demi" panose="020B0703020102020204" pitchFamily="34" charset="0"/>
              </a:rPr>
              <a:t>Remember to include needed signatures and any supporting documents.  </a:t>
            </a:r>
          </a:p>
          <a:p>
            <a:pPr marL="0" indent="0">
              <a:buNone/>
            </a:pPr>
            <a:endParaRPr lang="en-US" sz="3600" dirty="0">
              <a:ln>
                <a:solidFill>
                  <a:srgbClr val="888B8D"/>
                </a:solidFill>
              </a:ln>
              <a:latin typeface="Franklin Gothic Demi" panose="020B0703020102020204" pitchFamily="34" charset="0"/>
            </a:endParaRPr>
          </a:p>
          <a:p>
            <a:pPr marL="0" indent="0">
              <a:buNone/>
            </a:pPr>
            <a:endParaRPr lang="en-US" sz="3600" dirty="0" smtClean="0">
              <a:ln>
                <a:solidFill>
                  <a:srgbClr val="888B8D"/>
                </a:solidFill>
              </a:ln>
              <a:latin typeface="Franklin Gothic Demi" panose="020B0703020102020204" pitchFamily="34" charset="0"/>
            </a:endParaRPr>
          </a:p>
          <a:p>
            <a:pPr marL="0" indent="0">
              <a:buNone/>
            </a:pPr>
            <a:endParaRPr lang="en-US" sz="3600" dirty="0">
              <a:ln>
                <a:solidFill>
                  <a:srgbClr val="888B8D"/>
                </a:solidFill>
              </a:ln>
              <a:latin typeface="Franklin Gothic Demi" panose="020B0703020102020204" pitchFamily="34" charset="0"/>
            </a:endParaRPr>
          </a:p>
          <a:p>
            <a:pPr marL="0" indent="0">
              <a:buNone/>
            </a:pPr>
            <a:endParaRPr lang="en-US" sz="3600" dirty="0">
              <a:ln>
                <a:solidFill>
                  <a:srgbClr val="888B8D"/>
                </a:solidFill>
              </a:ln>
              <a:latin typeface="Franklin Gothic Demi" panose="020B0703020102020204" pitchFamily="34" charset="0"/>
            </a:endParaRPr>
          </a:p>
          <a:p>
            <a:pPr marL="0" indent="0">
              <a:buNone/>
            </a:pPr>
            <a:endParaRPr lang="en-US" sz="3600" dirty="0">
              <a:ln>
                <a:solidFill>
                  <a:srgbClr val="888B8D"/>
                </a:solidFill>
              </a:ln>
              <a:latin typeface="Franklin Gothic Demi" panose="020B0703020102020204" pitchFamily="34" charset="0"/>
            </a:endParaRPr>
          </a:p>
          <a:p>
            <a:endParaRPr lang="en-US" dirty="0"/>
          </a:p>
        </p:txBody>
      </p:sp>
      <p:pic>
        <p:nvPicPr>
          <p:cNvPr id="2" name="Picture 1"/>
          <p:cNvPicPr>
            <a:picLocks noChangeAspect="1"/>
          </p:cNvPicPr>
          <p:nvPr/>
        </p:nvPicPr>
        <p:blipFill>
          <a:blip r:embed="rId4"/>
          <a:stretch>
            <a:fillRect/>
          </a:stretch>
        </p:blipFill>
        <p:spPr>
          <a:xfrm>
            <a:off x="2209800" y="6324600"/>
            <a:ext cx="5212532" cy="268247"/>
          </a:xfrm>
          <a:prstGeom prst="rect">
            <a:avLst/>
          </a:prstGeom>
        </p:spPr>
      </p:pic>
    </p:spTree>
    <p:extLst>
      <p:ext uri="{BB962C8B-B14F-4D97-AF65-F5344CB8AC3E}">
        <p14:creationId xmlns:p14="http://schemas.microsoft.com/office/powerpoint/2010/main" val="9030255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3851</TotalTime>
  <Words>1462</Words>
  <Application>Microsoft Macintosh PowerPoint</Application>
  <PresentationFormat>On-screen Show (4:3)</PresentationFormat>
  <Paragraphs>239</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vt:lpstr>
      <vt:lpstr> </vt:lpstr>
      <vt:lpstr>Professional Development</vt:lpstr>
      <vt:lpstr>COVID-19 issues</vt:lpstr>
      <vt:lpstr>GPSC approvals at April meeting</vt:lpstr>
      <vt:lpstr>Process to request GRE/GMAT waiver</vt:lpstr>
      <vt:lpstr> </vt:lpstr>
      <vt:lpstr>PowerPoint Presentation</vt:lpstr>
      <vt:lpstr>Special Admit Petition Reminders: </vt:lpstr>
      <vt:lpstr>Extending Application Deadlines </vt:lpstr>
      <vt:lpstr>Deferral Requests</vt:lpstr>
      <vt:lpstr>Application Deadlines</vt:lpstr>
      <vt:lpstr>Hard-Copy mail </vt:lpstr>
      <vt:lpstr>PowerPoint Presentation</vt:lpstr>
      <vt:lpstr>Virtual Information Sessions- Registration page</vt:lpstr>
      <vt:lpstr> </vt:lpstr>
      <vt:lpstr>ACADEMIC AFFAIRS</vt:lpstr>
      <vt:lpstr> </vt:lpstr>
      <vt:lpstr>Interim Grading policy</vt:lpstr>
      <vt:lpstr>Graduate grading scheme </vt:lpstr>
      <vt:lpstr>The process</vt:lpstr>
      <vt:lpstr>Graduate interim grading form </vt:lpstr>
      <vt:lpstr> </vt:lpstr>
      <vt:lpstr>Program Ending Date</vt:lpstr>
      <vt:lpstr>I-20 Program Extension</vt:lpstr>
      <vt:lpstr>I-20 Program Extension</vt:lpstr>
      <vt:lpstr>OPT related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 Lisa V</dc:creator>
  <cp:lastModifiedBy>Journal Office</cp:lastModifiedBy>
  <cp:revision>403</cp:revision>
  <cp:lastPrinted>2020-02-24T15:56:59Z</cp:lastPrinted>
  <dcterms:created xsi:type="dcterms:W3CDTF">2015-01-14T17:40:36Z</dcterms:created>
  <dcterms:modified xsi:type="dcterms:W3CDTF">2020-04-29T12:36:11Z</dcterms:modified>
</cp:coreProperties>
</file>